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5" r:id="rId4"/>
    <p:sldId id="288" r:id="rId5"/>
    <p:sldId id="264" r:id="rId6"/>
    <p:sldId id="266" r:id="rId7"/>
    <p:sldId id="267" r:id="rId8"/>
    <p:sldId id="289" r:id="rId9"/>
    <p:sldId id="286" r:id="rId10"/>
    <p:sldId id="287" r:id="rId11"/>
    <p:sldId id="285" r:id="rId12"/>
    <p:sldId id="28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3748" autoAdjust="0"/>
    <p:restoredTop sz="94660"/>
  </p:normalViewPr>
  <p:slideViewPr>
    <p:cSldViewPr snapToGrid="0">
      <p:cViewPr varScale="1">
        <p:scale>
          <a:sx n="44" d="100"/>
          <a:sy n="44" d="100"/>
        </p:scale>
        <p:origin x="29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B1D5E-2780-47FB-AC14-818223FDDC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227F93-4D1D-4B8D-907A-692C955588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A6EE82-8565-437B-BECF-AE548E4660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4F6A8-7EA6-4162-A064-879285AC53D8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0130D8-402A-4E33-811F-CC4194F22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9B2AA8-52A6-4D71-967C-EDF2BAD22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CBCEA-DD0E-4EFB-B979-BBA9A1C7E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555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53323-6ED5-481C-BB45-A33A953D18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13DECA-AB77-41A7-8BC7-C4C905343C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4A888A-B88F-484E-AC7F-D94594BCBE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4F6A8-7EA6-4162-A064-879285AC53D8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FD4491-2B4F-4B29-9F4A-F2A7565605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A5187B-5D61-4EE9-8AF3-FB22471B9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CBCEA-DD0E-4EFB-B979-BBA9A1C7E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894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C4D59C9-91A9-4823-AC0B-E4D2574334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3EE12E-06CB-4036-8733-B92418A37A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668DBC-91F4-4E6E-BD79-DDAC90850F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4F6A8-7EA6-4162-A064-879285AC53D8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DA1C75-200B-4EC5-AD0C-C116D95CA6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56C311-1F54-4945-A29D-2897C366D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CBCEA-DD0E-4EFB-B979-BBA9A1C7E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094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CCF012-E365-4F0C-9A54-2E3140408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186A6B-6822-4911-8490-3AF842DF9F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73CE4E-1FD3-45CA-A667-6DA70FD4A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4F6A8-7EA6-4162-A064-879285AC53D8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8BAC8F-18BF-4222-880C-F0B450EC5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3AA573-3D75-4C55-A4F6-2B0D0FA6A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CBCEA-DD0E-4EFB-B979-BBA9A1C7E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213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639AF3-5360-4BF0-9443-9B8837C74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4EC9FB-E270-4D2E-BDB8-93E61AFA7A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88A109-C714-4B3F-AC27-10945650E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4F6A8-7EA6-4162-A064-879285AC53D8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CC40EC-4620-4C4C-B284-6A87A1E2B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CB4F46-6431-4BCB-8772-6C1E20C92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CBCEA-DD0E-4EFB-B979-BBA9A1C7E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618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249E82-F366-4A18-9945-735E51680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9196A3-7AA6-4267-BBA7-9864C5E2C2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2A505E-0E70-4B71-A3C5-9EA47B5BC3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418B66-A02C-41F5-8BA1-5E5CE2F87C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4F6A8-7EA6-4162-A064-879285AC53D8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79DD5A-B8B8-4A4C-A674-54141797F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2CBE57-4D3B-4032-A35C-812065710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CBCEA-DD0E-4EFB-B979-BBA9A1C7E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444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CD8D7F-4F76-4234-873C-226B3B4E32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DB073F-F160-43F5-9F35-341F0B1E5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D0D2BD-A290-4757-8069-774CEF3461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8F1459-CF6B-4907-BA76-E300E56898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C3D0A4-9C90-4EC4-98FE-6FA0964816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5CA9DDC-859D-49CD-B6EF-3AA31E117D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4F6A8-7EA6-4162-A064-879285AC53D8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E025610-D5CA-4335-8399-70435A485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26AAD30-34D4-41C4-A9C0-6821B7BC8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CBCEA-DD0E-4EFB-B979-BBA9A1C7E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870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BED17E-402E-4750-BBC2-2F1250940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8210C3-C6EB-4F04-93F6-D047DA4BB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4F6A8-7EA6-4162-A064-879285AC53D8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DFE286-81EA-4872-9BDD-8967AA4D3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6DCCA9-C680-49AD-AEF0-F777E52D5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CBCEA-DD0E-4EFB-B979-BBA9A1C7E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536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27116A0-DC8F-4506-8D17-7495EAA2E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4F6A8-7EA6-4162-A064-879285AC53D8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6DFD51D-B824-4A3E-8AAF-1E5A15D49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A6CF4D-AB76-4078-BB37-EE810487B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CBCEA-DD0E-4EFB-B979-BBA9A1C7E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732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5DFBE-528A-4E0A-A7C7-F904954A5E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37C267-C09B-43AD-B094-823409BCFC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F61FA4-8865-4CDB-8A9D-CF10A13565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4E7D32-FE7D-4B05-A7E7-6152D27DB4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4F6A8-7EA6-4162-A064-879285AC53D8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F30FBF-40AE-4E34-BC58-950A19F1F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06C5CB-5C1E-4701-97DA-BD743945F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CBCEA-DD0E-4EFB-B979-BBA9A1C7E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504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EE5883-2A29-4A21-90A3-491516B8E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150B93-02FA-4B8E-A7F2-DD37F90CD0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F85205-C72F-4A93-9644-B6DBAF2B04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16BD3D-F9AF-4BDA-8CED-277E88D1FC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4F6A8-7EA6-4162-A064-879285AC53D8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1AD908-B404-456B-9589-32ACB24A6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62E027-3C77-4C4A-814F-5E153FCE9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CBCEA-DD0E-4EFB-B979-BBA9A1C7E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867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4CF9FDF-7BAB-4E92-BFC1-7B908FF03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71275A-3532-4014-B9B8-02E6DA03E7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67483F-C11E-4F5E-B6BA-94AB762D46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74F6A8-7EA6-4162-A064-879285AC53D8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752A88-39BD-4536-963D-FB0AE747DE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91ED68-C80E-44FD-8021-C81895C9F7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DCBCEA-DD0E-4EFB-B979-BBA9A1C7E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133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tif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D37D010-E3E9-4AF7-9AD7-70180B8F37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000"/>
          <a:stretch/>
        </p:blipFill>
        <p:spPr>
          <a:xfrm>
            <a:off x="0" y="0"/>
            <a:ext cx="12509918" cy="6857990"/>
          </a:xfrm>
          <a:prstGeom prst="rect">
            <a:avLst/>
          </a:prstGeom>
        </p:spPr>
      </p:pic>
      <p:sp>
        <p:nvSpPr>
          <p:cNvPr id="10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90829F-0DEC-47B9-9D8F-C19746E076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14008" y="2897951"/>
            <a:ext cx="3658530" cy="2168036"/>
          </a:xfrm>
        </p:spPr>
        <p:txBody>
          <a:bodyPr>
            <a:normAutofit/>
          </a:bodyPr>
          <a:lstStyle/>
          <a:p>
            <a:r>
              <a:rPr lang="en-US" sz="5400" dirty="0"/>
              <a:t>BDC</a:t>
            </a:r>
            <a:br>
              <a:rPr lang="en-US" sz="5400" dirty="0"/>
            </a:br>
            <a:r>
              <a:rPr lang="en-US" sz="5400" dirty="0"/>
              <a:t>Policy Call</a:t>
            </a:r>
            <a:br>
              <a:rPr lang="en-US" sz="5400" dirty="0"/>
            </a:br>
            <a:r>
              <a:rPr lang="en-US" sz="2700" dirty="0"/>
              <a:t>(For Premium Members)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88EB7E-6DFA-47C8-B432-2346DEC9D0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54642" y="5242675"/>
            <a:ext cx="3658530" cy="683284"/>
          </a:xfrm>
        </p:spPr>
        <p:txBody>
          <a:bodyPr>
            <a:normAutofit/>
          </a:bodyPr>
          <a:lstStyle/>
          <a:p>
            <a:r>
              <a:rPr lang="en-US" sz="2800" dirty="0"/>
              <a:t>Aug 18, 2020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31777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0D40320-7301-0D45-AB18-272D550944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9473" b="-2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A03EBFD-FB91-1B4C-AF0A-BD7BA9C18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793" y="267966"/>
            <a:ext cx="7871207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latin typeface="Helvetica" pitchFamily="2" charset="0"/>
              </a:rPr>
              <a:t>Upcoming Workshops &amp; Reports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26146B0-4AF2-BF4D-86A5-2F7B52C2C10C}"/>
              </a:ext>
            </a:extLst>
          </p:cNvPr>
          <p:cNvSpPr txBox="1">
            <a:spLocks/>
          </p:cNvSpPr>
          <p:nvPr/>
        </p:nvSpPr>
        <p:spPr>
          <a:xfrm>
            <a:off x="4946341" y="1593529"/>
            <a:ext cx="7054386" cy="5032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500" dirty="0">
              <a:latin typeface="Helvetica" pitchFamily="2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D431963-B75C-564A-A067-1ACB2E61BE1A}"/>
              </a:ext>
            </a:extLst>
          </p:cNvPr>
          <p:cNvSpPr txBox="1">
            <a:spLocks/>
          </p:cNvSpPr>
          <p:nvPr/>
        </p:nvSpPr>
        <p:spPr>
          <a:xfrm>
            <a:off x="4886602" y="1742754"/>
            <a:ext cx="7054386" cy="5032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Air Resources Board hosting workshop to discuss </a:t>
            </a:r>
            <a:r>
              <a:rPr lang="en-US" b="1" dirty="0"/>
              <a:t>‘Achieving Carbon Neutrality in California: A Report by E3’</a:t>
            </a:r>
            <a:r>
              <a:rPr lang="en-US" dirty="0"/>
              <a:t> on August 19, 10-12pm (tomorrow)</a:t>
            </a:r>
            <a:br>
              <a:rPr lang="en-US" dirty="0"/>
            </a:br>
            <a:endParaRPr lang="en-US" dirty="0"/>
          </a:p>
          <a:p>
            <a:r>
              <a:rPr lang="en-US" dirty="0"/>
              <a:t>Public Utilities Commission hosting workshop on </a:t>
            </a:r>
            <a:r>
              <a:rPr lang="en-US" b="1" dirty="0"/>
              <a:t>‘Building Decarbonization Phase 2 and </a:t>
            </a:r>
            <a:r>
              <a:rPr lang="en-US" b="1" dirty="0" err="1"/>
              <a:t>Mobilehome</a:t>
            </a:r>
            <a:r>
              <a:rPr lang="en-US" b="1" dirty="0"/>
              <a:t> Park Electrification’ </a:t>
            </a:r>
            <a:r>
              <a:rPr lang="en-US" dirty="0"/>
              <a:t>on September 15,  9-3pm; phase 2 staff proposal should be out next week</a:t>
            </a:r>
          </a:p>
          <a:p>
            <a:pPr marL="457200" lvl="1" indent="0">
              <a:buNone/>
            </a:pPr>
            <a:endParaRPr lang="en-US" sz="2200" i="1" dirty="0">
              <a:latin typeface="Helvetica" pitchFamily="2" charset="0"/>
            </a:endParaRPr>
          </a:p>
          <a:p>
            <a:pPr lvl="1"/>
            <a:endParaRPr lang="en-US" sz="2100" dirty="0">
              <a:latin typeface="Helvetica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000A6AB-16A2-BE40-A542-E3EE1745F0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218" y="267966"/>
            <a:ext cx="2540000" cy="1905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15BA1CC-B481-AF48-A2C4-F20DFB98C8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3604" y="2172966"/>
            <a:ext cx="2241979" cy="2241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654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2B28E71-3630-4F83-981E-95FE94C6F4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4006" y="1608325"/>
            <a:ext cx="7556409" cy="5286908"/>
          </a:xfrm>
        </p:spPr>
        <p:txBody>
          <a:bodyPr>
            <a:normAutofit lnSpcReduction="10000"/>
          </a:bodyPr>
          <a:lstStyle/>
          <a:p>
            <a:pPr lvl="1"/>
            <a:r>
              <a:rPr lang="en-US" sz="2600" dirty="0">
                <a:latin typeface="Helvetica" pitchFamily="2" charset="0"/>
              </a:rPr>
              <a:t>This week Appropriations Committee will wrap up; minimal bills moving d/t COVID-19</a:t>
            </a:r>
          </a:p>
          <a:p>
            <a:pPr marL="457200" lvl="1" indent="0">
              <a:buNone/>
            </a:pPr>
            <a:endParaRPr lang="en-US" sz="2600" dirty="0">
              <a:latin typeface="Helvetica" pitchFamily="2" charset="0"/>
            </a:endParaRPr>
          </a:p>
          <a:p>
            <a:pPr lvl="1"/>
            <a:r>
              <a:rPr lang="en-US" sz="2600" dirty="0">
                <a:latin typeface="Helvetica" pitchFamily="2" charset="0"/>
              </a:rPr>
              <a:t>In Late July, the Legislature released a high-level proposal for a $100 billion joint economic stimulus plan, which would include funding for the ‘green economy’</a:t>
            </a:r>
            <a:br>
              <a:rPr lang="en-US" sz="2600" dirty="0">
                <a:latin typeface="Helvetica" pitchFamily="2" charset="0"/>
              </a:rPr>
            </a:br>
            <a:endParaRPr lang="en-US" sz="2600" dirty="0">
              <a:latin typeface="Helvetica" pitchFamily="2" charset="0"/>
            </a:endParaRPr>
          </a:p>
          <a:p>
            <a:pPr lvl="1"/>
            <a:r>
              <a:rPr lang="en-US" sz="2600" dirty="0">
                <a:latin typeface="Helvetica" pitchFamily="2" charset="0"/>
              </a:rPr>
              <a:t>Timeline will be difficult – August 31 is the Legislative deadline to pass any bills or a stimulus package off the floor</a:t>
            </a:r>
            <a:br>
              <a:rPr lang="en-US" sz="2600" dirty="0">
                <a:latin typeface="Helvetica" pitchFamily="2" charset="0"/>
              </a:rPr>
            </a:br>
            <a:endParaRPr lang="en-US" sz="2600" dirty="0">
              <a:latin typeface="Helvetica" pitchFamily="2" charset="0"/>
            </a:endParaRPr>
          </a:p>
          <a:p>
            <a:pPr lvl="1"/>
            <a:r>
              <a:rPr lang="en-US" sz="2600" dirty="0">
                <a:latin typeface="Helvetica" pitchFamily="2" charset="0"/>
              </a:rPr>
              <a:t>Sept. 30 is the last day for the Governor to sign bills</a:t>
            </a:r>
          </a:p>
          <a:p>
            <a:pPr lvl="1"/>
            <a:endParaRPr lang="en-US" sz="21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CA71AA-6FE5-4516-A154-25C2E2A82E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9473" b="-2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556A517B-5919-4797-AEF4-7A99130ED7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0697" y="-39590"/>
            <a:ext cx="10763028" cy="1286160"/>
          </a:xfrm>
        </p:spPr>
        <p:txBody>
          <a:bodyPr anchor="b">
            <a:noAutofit/>
          </a:bodyPr>
          <a:lstStyle/>
          <a:p>
            <a:pPr algn="ctr"/>
            <a:r>
              <a:rPr lang="en-US" dirty="0">
                <a:latin typeface="Helvetica" pitchFamily="2" charset="0"/>
              </a:rPr>
              <a:t>Updates on Legislature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F48261E-CB5E-8349-8847-881FE99A9D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758" y="858981"/>
            <a:ext cx="3615328" cy="2924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2254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71AC5E-074E-1C4C-83EB-E598135E1B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Helvetica" pitchFamily="2" charset="0"/>
              </a:rPr>
              <a:t>Questions and Discussions?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315606-CC4B-4E4C-AE1C-C662FDA344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0032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556A517B-5919-4797-AEF4-7A99130ED7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pPr algn="ctr"/>
            <a:r>
              <a:rPr lang="en-US" sz="7200" dirty="0">
                <a:latin typeface="Helvetica" pitchFamily="2" charset="0"/>
              </a:rPr>
              <a:t>Agenda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2B28E71-3630-4F83-981E-95FE94C6F4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Helvetica" pitchFamily="2" charset="0"/>
              </a:rPr>
              <a:t>Proceedings</a:t>
            </a:r>
          </a:p>
          <a:p>
            <a:r>
              <a:rPr lang="en-US" sz="3200" dirty="0">
                <a:latin typeface="Helvetica" pitchFamily="2" charset="0"/>
              </a:rPr>
              <a:t>Upcoming Workshops</a:t>
            </a:r>
          </a:p>
          <a:p>
            <a:r>
              <a:rPr lang="en-US" sz="3200" dirty="0">
                <a:latin typeface="Helvetica" pitchFamily="2" charset="0"/>
              </a:rPr>
              <a:t>Legislative Updates and Timelines</a:t>
            </a:r>
          </a:p>
          <a:p>
            <a:endParaRPr lang="en-US" sz="3200" dirty="0">
              <a:latin typeface="Helvetica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CA71AA-6FE5-4516-A154-25C2E2A82E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9473" b="-2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FBB1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34363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3EBFD-FB91-1B4C-AF0A-BD7BA9C18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4983" y="236774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latin typeface="Helvetica" pitchFamily="2" charset="0"/>
              </a:rPr>
              <a:t>CEC Decarb Assessment</a:t>
            </a:r>
            <a:br>
              <a:rPr lang="en-US" dirty="0">
                <a:latin typeface="Helvetica" pitchFamily="2" charset="0"/>
              </a:rPr>
            </a:br>
            <a:r>
              <a:rPr lang="en-US" dirty="0">
                <a:latin typeface="Helvetica" pitchFamily="2" charset="0"/>
              </a:rPr>
              <a:t>(AB 3232)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E2311A-9033-5D47-9911-0BE57A0548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5590" y="1640977"/>
            <a:ext cx="7054386" cy="5032375"/>
          </a:xfrm>
        </p:spPr>
        <p:txBody>
          <a:bodyPr>
            <a:normAutofit fontScale="92500" lnSpcReduction="10000"/>
          </a:bodyPr>
          <a:lstStyle/>
          <a:p>
            <a:r>
              <a:rPr lang="en-US" sz="2600" i="1" dirty="0">
                <a:latin typeface="Helvetica" pitchFamily="2" charset="0"/>
              </a:rPr>
              <a:t>Scope</a:t>
            </a:r>
          </a:p>
          <a:p>
            <a:pPr lvl="1"/>
            <a:r>
              <a:rPr lang="en-US" sz="2500" dirty="0">
                <a:latin typeface="Helvetica" pitchFamily="2" charset="0"/>
              </a:rPr>
              <a:t>Evaluates cost-effectiveness of strategies to reduce GHGs from space and water heating in new and existing residential buildings by 40% below 1990 levels</a:t>
            </a:r>
            <a:br>
              <a:rPr lang="en-US" sz="2500" dirty="0">
                <a:latin typeface="Helvetica" pitchFamily="2" charset="0"/>
              </a:rPr>
            </a:br>
            <a:endParaRPr lang="en-US" sz="1200" dirty="0">
              <a:latin typeface="Helvetica" pitchFamily="2" charset="0"/>
            </a:endParaRPr>
          </a:p>
          <a:p>
            <a:r>
              <a:rPr lang="en-US" sz="2600" i="1" dirty="0">
                <a:latin typeface="Helvetica" pitchFamily="2" charset="0"/>
              </a:rPr>
              <a:t>Update</a:t>
            </a:r>
          </a:p>
          <a:p>
            <a:pPr lvl="1"/>
            <a:r>
              <a:rPr lang="en-US" sz="2500" dirty="0">
                <a:latin typeface="Helvetica" pitchFamily="2" charset="0"/>
              </a:rPr>
              <a:t>CEC currently rethinking 3232 tool’s assumptions and overall strategy to ensure cost effectiveness</a:t>
            </a:r>
            <a:br>
              <a:rPr lang="en-US" sz="2500" dirty="0">
                <a:latin typeface="Helvetica" pitchFamily="2" charset="0"/>
              </a:rPr>
            </a:br>
            <a:endParaRPr lang="en-US" sz="2500" dirty="0">
              <a:latin typeface="Helvetica" pitchFamily="2" charset="0"/>
            </a:endParaRPr>
          </a:p>
          <a:p>
            <a:r>
              <a:rPr lang="en-US" sz="2600" i="1" dirty="0">
                <a:latin typeface="Helvetica" pitchFamily="2" charset="0"/>
              </a:rPr>
              <a:t>Timeline (tentative)</a:t>
            </a:r>
          </a:p>
          <a:p>
            <a:pPr lvl="1"/>
            <a:r>
              <a:rPr lang="en-US" sz="2500" dirty="0">
                <a:latin typeface="Helvetica" pitchFamily="2" charset="0"/>
              </a:rPr>
              <a:t>September: Workshop</a:t>
            </a:r>
          </a:p>
          <a:p>
            <a:pPr lvl="1"/>
            <a:r>
              <a:rPr lang="en-US" sz="2500" dirty="0">
                <a:latin typeface="Helvetica" pitchFamily="2" charset="0"/>
              </a:rPr>
              <a:t>Fall ‘20: Draft Assessment</a:t>
            </a:r>
          </a:p>
          <a:p>
            <a:pPr lvl="1"/>
            <a:r>
              <a:rPr lang="en-US" sz="2500" dirty="0">
                <a:latin typeface="Helvetica" pitchFamily="2" charset="0"/>
              </a:rPr>
              <a:t>Winter ‘20: CEC adopts the assessment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D40320-7301-0D45-AB18-272D550944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9473" b="-2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2EFA1E0-EFE6-5D4E-9456-97ED8728A4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923" y="282719"/>
            <a:ext cx="2794000" cy="279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9329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E2311A-9033-5D47-9911-0BE57A0548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5590" y="1383921"/>
            <a:ext cx="7054386" cy="5621635"/>
          </a:xfrm>
        </p:spPr>
        <p:txBody>
          <a:bodyPr>
            <a:normAutofit fontScale="85000" lnSpcReduction="20000"/>
          </a:bodyPr>
          <a:lstStyle/>
          <a:p>
            <a:r>
              <a:rPr lang="en-US" sz="2600" i="1" dirty="0">
                <a:latin typeface="Helvetica" pitchFamily="2" charset="0"/>
              </a:rPr>
              <a:t>Scope</a:t>
            </a:r>
          </a:p>
          <a:p>
            <a:r>
              <a:rPr lang="en-US" dirty="0"/>
              <a:t>On November 13, 2019, the CEC adopted an Order Instituting Rulemaking (OIR) to consider amendments to the load management regulations </a:t>
            </a:r>
          </a:p>
          <a:p>
            <a:pPr marL="457200" lvl="1" indent="0">
              <a:buNone/>
            </a:pPr>
            <a:r>
              <a:rPr lang="en-US" sz="2800" dirty="0"/>
              <a:t>(1) Adjustments in rate structure to encourage use of electrical energy at off-peak hours or to encourage control of daily electrical load. </a:t>
            </a:r>
          </a:p>
          <a:p>
            <a:pPr marL="457200" lvl="1" indent="0">
              <a:buNone/>
            </a:pPr>
            <a:r>
              <a:rPr lang="en-US" sz="2800" dirty="0"/>
              <a:t>(2)  End use storage systems which store energy during off-peak periods for use during peak periods. </a:t>
            </a:r>
          </a:p>
          <a:p>
            <a:pPr marL="457200" lvl="1" indent="0">
              <a:buNone/>
            </a:pPr>
            <a:r>
              <a:rPr lang="en-US" sz="2800" dirty="0"/>
              <a:t>(3)  Mechanical and automatic devices and systems for the control of daily and seasonal peak loads. </a:t>
            </a:r>
            <a:br>
              <a:rPr lang="en-US" sz="2500" dirty="0">
                <a:latin typeface="Helvetica" pitchFamily="2" charset="0"/>
              </a:rPr>
            </a:br>
            <a:endParaRPr lang="en-US" sz="1200" dirty="0">
              <a:latin typeface="Helvetica" pitchFamily="2" charset="0"/>
            </a:endParaRPr>
          </a:p>
          <a:p>
            <a:r>
              <a:rPr lang="en-US" sz="2600" i="1" dirty="0">
                <a:latin typeface="Helvetica" pitchFamily="2" charset="0"/>
              </a:rPr>
              <a:t>Update</a:t>
            </a:r>
          </a:p>
          <a:p>
            <a:pPr lvl="1"/>
            <a:r>
              <a:rPr lang="en-US" sz="2500" dirty="0">
                <a:latin typeface="Helvetica" pitchFamily="2" charset="0"/>
              </a:rPr>
              <a:t>March 2, 2020 workshop</a:t>
            </a:r>
            <a:br>
              <a:rPr lang="en-US" sz="2500" dirty="0">
                <a:latin typeface="Helvetica" pitchFamily="2" charset="0"/>
              </a:rPr>
            </a:br>
            <a:endParaRPr lang="en-US" sz="2500" dirty="0">
              <a:latin typeface="Helvetica" pitchFamily="2" charset="0"/>
            </a:endParaRPr>
          </a:p>
          <a:p>
            <a:r>
              <a:rPr lang="en-US" sz="2600" i="1" dirty="0">
                <a:latin typeface="Helvetica" pitchFamily="2" charset="0"/>
              </a:rPr>
              <a:t>Timeline (tentative)</a:t>
            </a:r>
          </a:p>
          <a:p>
            <a:pPr lvl="1"/>
            <a:r>
              <a:rPr lang="en-US" sz="2500" dirty="0">
                <a:latin typeface="Helvetica" pitchFamily="2" charset="0"/>
              </a:rPr>
              <a:t>Winter ‘20: CEC adopts the </a:t>
            </a:r>
            <a:r>
              <a:rPr lang="en-US" sz="2500" dirty="0" err="1">
                <a:latin typeface="Helvetica" pitchFamily="2" charset="0"/>
              </a:rPr>
              <a:t>regs</a:t>
            </a:r>
            <a:endParaRPr lang="en-US" sz="2500" dirty="0">
              <a:latin typeface="Helvetica" pitchFamily="2" charset="0"/>
            </a:endParaRPr>
          </a:p>
          <a:p>
            <a:pPr lvl="1"/>
            <a:r>
              <a:rPr lang="en-US" sz="2800" dirty="0"/>
              <a:t>Effective date of January 1, 2022</a:t>
            </a:r>
            <a:endParaRPr lang="en-US" sz="2800" dirty="0">
              <a:latin typeface="Helvetica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D40320-7301-0D45-AB18-272D550944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9473" b="-2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2EFA1E0-EFE6-5D4E-9456-97ED8728A4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923" y="282719"/>
            <a:ext cx="2794000" cy="2794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A03EBFD-FB91-1B4C-AF0A-BD7BA9C18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1826" y="58358"/>
            <a:ext cx="863815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Helvetica" pitchFamily="2" charset="0"/>
              </a:rPr>
              <a:t>CEC Load Management Standards</a:t>
            </a:r>
            <a:br>
              <a:rPr lang="en-US" dirty="0">
                <a:latin typeface="Helvetica" pitchFamily="2" charset="0"/>
              </a:rPr>
            </a:br>
            <a:r>
              <a:rPr lang="en-US" dirty="0">
                <a:latin typeface="Helvetica" pitchFamily="2" charset="0"/>
              </a:rPr>
              <a:t>(SB 49)</a:t>
            </a:r>
          </a:p>
        </p:txBody>
      </p:sp>
    </p:spTree>
    <p:extLst>
      <p:ext uri="{BB962C8B-B14F-4D97-AF65-F5344CB8AC3E}">
        <p14:creationId xmlns:p14="http://schemas.microsoft.com/office/powerpoint/2010/main" val="22835302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2B28E71-3630-4F83-981E-95FE94C6F4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5571" y="1286170"/>
            <a:ext cx="7556409" cy="5286908"/>
          </a:xfrm>
        </p:spPr>
        <p:txBody>
          <a:bodyPr>
            <a:normAutofit fontScale="92500" lnSpcReduction="10000"/>
          </a:bodyPr>
          <a:lstStyle/>
          <a:p>
            <a:r>
              <a:rPr lang="en-US" sz="2600" i="1" dirty="0"/>
              <a:t>Scope</a:t>
            </a:r>
          </a:p>
          <a:p>
            <a:pPr lvl="1"/>
            <a:r>
              <a:rPr lang="en-US" sz="2300" dirty="0"/>
              <a:t>Examine reliability standards and proposals to mitigate the negative impact of operational issues for the gas transmission system (Track 1A/1B)</a:t>
            </a:r>
          </a:p>
          <a:p>
            <a:pPr lvl="1"/>
            <a:r>
              <a:rPr lang="en-US" sz="2300" dirty="0"/>
              <a:t>Determine the long-term regulatory solutions </a:t>
            </a:r>
            <a:br>
              <a:rPr lang="en-US" sz="2300" dirty="0"/>
            </a:br>
            <a:r>
              <a:rPr lang="en-US" sz="2300" dirty="0"/>
              <a:t>and planning strategy the Commission should implement (Track 2)</a:t>
            </a:r>
            <a:br>
              <a:rPr lang="en-US" sz="2600" dirty="0"/>
            </a:br>
            <a:endParaRPr lang="en-US" sz="1200" dirty="0"/>
          </a:p>
          <a:p>
            <a:r>
              <a:rPr lang="en-US" sz="2400" i="1" dirty="0">
                <a:latin typeface="Helvetica" pitchFamily="2" charset="0"/>
              </a:rPr>
              <a:t>Update</a:t>
            </a:r>
          </a:p>
          <a:p>
            <a:pPr lvl="1"/>
            <a:r>
              <a:rPr lang="en-US" sz="2300" dirty="0"/>
              <a:t>In July, the PUC hosted 2 workshops to solidify scope for </a:t>
            </a:r>
            <a:br>
              <a:rPr lang="en-US" sz="2300" dirty="0"/>
            </a:br>
            <a:r>
              <a:rPr lang="en-US" sz="2300" dirty="0"/>
              <a:t>tracks 1A/1B</a:t>
            </a:r>
          </a:p>
          <a:p>
            <a:pPr lvl="1"/>
            <a:r>
              <a:rPr lang="en-US" sz="2300" dirty="0"/>
              <a:t>Coalition will be hosting a series of workshops in the future to assist membership engage with proceeding</a:t>
            </a:r>
            <a:br>
              <a:rPr lang="en-US" sz="2300" dirty="0"/>
            </a:br>
            <a:endParaRPr lang="en-US" sz="2300" dirty="0"/>
          </a:p>
          <a:p>
            <a:r>
              <a:rPr lang="en-US" sz="2500" i="1" dirty="0"/>
              <a:t>Timeline</a:t>
            </a:r>
          </a:p>
          <a:p>
            <a:pPr lvl="1"/>
            <a:r>
              <a:rPr lang="en-US" sz="2500" dirty="0"/>
              <a:t>Sept ‘20: Release Workshop Report</a:t>
            </a:r>
          </a:p>
          <a:p>
            <a:pPr lvl="1"/>
            <a:r>
              <a:rPr lang="en-US" sz="2500" dirty="0"/>
              <a:t>May ‘21: Proposed Decision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CA71AA-6FE5-4516-A154-25C2E2A82E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9473" b="-2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556A517B-5919-4797-AEF4-7A99130ED7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5320" y="-284912"/>
            <a:ext cx="10763028" cy="1286160"/>
          </a:xfrm>
        </p:spPr>
        <p:txBody>
          <a:bodyPr anchor="b">
            <a:noAutofit/>
          </a:bodyPr>
          <a:lstStyle/>
          <a:p>
            <a:pPr algn="ctr"/>
            <a:r>
              <a:rPr lang="en-US" dirty="0">
                <a:latin typeface="Helvetica" pitchFamily="2" charset="0"/>
              </a:rPr>
              <a:t>PUC Natural Gas Proceeding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4FF097-6BF9-3E44-B361-7B05C0313E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026" y="1480713"/>
            <a:ext cx="2867527" cy="2867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9631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3EBFD-FB91-1B4C-AF0A-BD7BA9C18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7527" y="-101304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latin typeface="Helvetica" pitchFamily="2" charset="0"/>
              </a:rPr>
              <a:t>SB 1477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E2311A-9033-5D47-9911-0BE57A0548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3192" y="853927"/>
            <a:ext cx="7556410" cy="5830227"/>
          </a:xfrm>
        </p:spPr>
        <p:txBody>
          <a:bodyPr>
            <a:noAutofit/>
          </a:bodyPr>
          <a:lstStyle/>
          <a:p>
            <a:r>
              <a:rPr lang="en-US" sz="2600" i="1" dirty="0">
                <a:latin typeface="Helvetica" pitchFamily="2" charset="0"/>
              </a:rPr>
              <a:t>Scope</a:t>
            </a:r>
          </a:p>
          <a:p>
            <a:pPr lvl="1"/>
            <a:r>
              <a:rPr lang="en-US" sz="2500" dirty="0">
                <a:latin typeface="Helvetica" pitchFamily="2" charset="0"/>
              </a:rPr>
              <a:t>$80M for BUILD Program (offers incentives </a:t>
            </a:r>
            <a:br>
              <a:rPr lang="en-US" sz="2500" dirty="0">
                <a:latin typeface="Helvetica" pitchFamily="2" charset="0"/>
              </a:rPr>
            </a:br>
            <a:r>
              <a:rPr lang="en-US" sz="2500" dirty="0">
                <a:latin typeface="Helvetica" pitchFamily="2" charset="0"/>
              </a:rPr>
              <a:t>for builders to “build clean from the start”)</a:t>
            </a:r>
          </a:p>
          <a:p>
            <a:pPr lvl="1"/>
            <a:r>
              <a:rPr lang="en-US" sz="2500" dirty="0">
                <a:latin typeface="Helvetica" pitchFamily="2" charset="0"/>
              </a:rPr>
              <a:t>$120M for TECH Initiative (spurs market development for decarbonized technologies)</a:t>
            </a:r>
            <a:br>
              <a:rPr lang="en-US" sz="2500" dirty="0">
                <a:latin typeface="Helvetica" pitchFamily="2" charset="0"/>
              </a:rPr>
            </a:br>
            <a:r>
              <a:rPr lang="en-US" sz="1200" dirty="0">
                <a:latin typeface="Helvetica" pitchFamily="2" charset="0"/>
              </a:rPr>
              <a:t>  </a:t>
            </a:r>
          </a:p>
          <a:p>
            <a:r>
              <a:rPr lang="en-US" sz="2600" i="1" dirty="0">
                <a:latin typeface="Helvetica" pitchFamily="2" charset="0"/>
              </a:rPr>
              <a:t>Update</a:t>
            </a:r>
          </a:p>
          <a:p>
            <a:pPr lvl="1"/>
            <a:r>
              <a:rPr lang="en-US" sz="2500" dirty="0">
                <a:latin typeface="Helvetica" pitchFamily="2" charset="0"/>
              </a:rPr>
              <a:t>Draft BUILD Implementation Plan released</a:t>
            </a:r>
          </a:p>
          <a:p>
            <a:pPr lvl="1"/>
            <a:r>
              <a:rPr lang="en-US" sz="2500" dirty="0">
                <a:latin typeface="Helvetica" pitchFamily="2" charset="0"/>
              </a:rPr>
              <a:t>TECH RFP due today</a:t>
            </a:r>
          </a:p>
          <a:p>
            <a:pPr lvl="1"/>
            <a:r>
              <a:rPr lang="en-US" sz="2500" dirty="0">
                <a:latin typeface="Helvetica" pitchFamily="2" charset="0"/>
              </a:rPr>
              <a:t>Phase 2 staff proposal on layering expected Thursday</a:t>
            </a:r>
          </a:p>
          <a:p>
            <a:pPr lvl="2"/>
            <a:r>
              <a:rPr lang="en-US" sz="2400" dirty="0"/>
              <a:t>Incentive layering framework</a:t>
            </a:r>
          </a:p>
          <a:p>
            <a:pPr lvl="2"/>
            <a:r>
              <a:rPr lang="en-US" sz="2400" dirty="0"/>
              <a:t>new state wide wildfire and natural disaster rebuild program</a:t>
            </a:r>
          </a:p>
          <a:p>
            <a:pPr lvl="2"/>
            <a:r>
              <a:rPr lang="en-US" sz="2400" dirty="0"/>
              <a:t>HPWH rate baseline adjustment proposal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D40320-7301-0D45-AB18-272D550944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9473" b="-2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F52EC3A-6AED-6446-8902-785AA3E82E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61478"/>
            <a:ext cx="2867527" cy="2867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0500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3EBFD-FB91-1B4C-AF0A-BD7BA9C18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5591" y="250036"/>
            <a:ext cx="6982863" cy="1325563"/>
          </a:xfrm>
        </p:spPr>
        <p:txBody>
          <a:bodyPr/>
          <a:lstStyle/>
          <a:p>
            <a:pPr algn="ctr"/>
            <a:r>
              <a:rPr lang="en-US" dirty="0">
                <a:latin typeface="Helvetica" pitchFamily="2" charset="0"/>
              </a:rPr>
              <a:t>Self Generation Incentive Program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D40320-7301-0D45-AB18-272D550944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9473" b="-2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F52EC3A-6AED-6446-8902-785AA3E82E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61478"/>
            <a:ext cx="2867527" cy="2867527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26146B0-4AF2-BF4D-86A5-2F7B52C2C10C}"/>
              </a:ext>
            </a:extLst>
          </p:cNvPr>
          <p:cNvSpPr txBox="1">
            <a:spLocks/>
          </p:cNvSpPr>
          <p:nvPr/>
        </p:nvSpPr>
        <p:spPr>
          <a:xfrm>
            <a:off x="4968644" y="1720006"/>
            <a:ext cx="7054386" cy="503237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i="1" dirty="0">
                <a:latin typeface="Helvetica" pitchFamily="2" charset="0"/>
              </a:rPr>
              <a:t>Scope</a:t>
            </a:r>
          </a:p>
          <a:p>
            <a:pPr lvl="1"/>
            <a:r>
              <a:rPr lang="en-US" sz="2600" dirty="0">
                <a:latin typeface="Helvetica" pitchFamily="2" charset="0"/>
              </a:rPr>
              <a:t>Provides incentives to support existing, new, and emerging distributed energy resources. </a:t>
            </a:r>
          </a:p>
          <a:p>
            <a:pPr lvl="1"/>
            <a:r>
              <a:rPr lang="en-US" sz="2600" dirty="0">
                <a:latin typeface="Helvetica" pitchFamily="2" charset="0"/>
              </a:rPr>
              <a:t>$44M allocated for HPWHs</a:t>
            </a:r>
            <a:br>
              <a:rPr lang="en-US" sz="2500" dirty="0">
                <a:latin typeface="Helvetica" pitchFamily="2" charset="0"/>
              </a:rPr>
            </a:br>
            <a:endParaRPr lang="en-US" sz="1200" dirty="0">
              <a:latin typeface="Helvetica" pitchFamily="2" charset="0"/>
            </a:endParaRPr>
          </a:p>
          <a:p>
            <a:r>
              <a:rPr lang="en-US" sz="2600" i="1" dirty="0">
                <a:latin typeface="Helvetica" pitchFamily="2" charset="0"/>
              </a:rPr>
              <a:t>Update</a:t>
            </a:r>
          </a:p>
          <a:p>
            <a:pPr lvl="1"/>
            <a:r>
              <a:rPr lang="en-US" sz="2600" dirty="0">
                <a:latin typeface="Helvetica" pitchFamily="2" charset="0"/>
              </a:rPr>
              <a:t>Awaiting staff proposal; delayed to September</a:t>
            </a:r>
          </a:p>
          <a:p>
            <a:pPr lvl="2"/>
            <a:r>
              <a:rPr lang="en-US" sz="2600" dirty="0">
                <a:latin typeface="Helvetica" pitchFamily="2" charset="0"/>
              </a:rPr>
              <a:t>Panel upgrades</a:t>
            </a:r>
          </a:p>
          <a:p>
            <a:pPr lvl="2"/>
            <a:r>
              <a:rPr lang="en-US" sz="2600" dirty="0">
                <a:latin typeface="Helvetica" pitchFamily="2" charset="0"/>
              </a:rPr>
              <a:t>Line extension reform</a:t>
            </a:r>
            <a:br>
              <a:rPr lang="en-US" sz="2500" dirty="0">
                <a:latin typeface="Helvetica" pitchFamily="2" charset="0"/>
              </a:rPr>
            </a:br>
            <a:endParaRPr lang="en-US" sz="1200" dirty="0">
              <a:latin typeface="Helvetica" pitchFamily="2" charset="0"/>
            </a:endParaRPr>
          </a:p>
          <a:p>
            <a:r>
              <a:rPr lang="en-US" sz="2600" i="1" dirty="0">
                <a:latin typeface="Helvetica" pitchFamily="2" charset="0"/>
              </a:rPr>
              <a:t>Timeline</a:t>
            </a:r>
          </a:p>
          <a:p>
            <a:pPr lvl="1"/>
            <a:r>
              <a:rPr lang="en-US" sz="2600" dirty="0">
                <a:latin typeface="Helvetica" pitchFamily="2" charset="0"/>
              </a:rPr>
              <a:t>September: Staff Proposal &amp; Workshop</a:t>
            </a:r>
          </a:p>
          <a:p>
            <a:pPr lvl="1"/>
            <a:r>
              <a:rPr lang="en-US" sz="2600" dirty="0">
                <a:latin typeface="Helvetica" pitchFamily="2" charset="0"/>
              </a:rPr>
              <a:t>Q1 ‘21: Proposed and Final Decision</a:t>
            </a:r>
          </a:p>
        </p:txBody>
      </p:sp>
    </p:spTree>
    <p:extLst>
      <p:ext uri="{BB962C8B-B14F-4D97-AF65-F5344CB8AC3E}">
        <p14:creationId xmlns:p14="http://schemas.microsoft.com/office/powerpoint/2010/main" val="36559525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3EBFD-FB91-1B4C-AF0A-BD7BA9C18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5591" y="250036"/>
            <a:ext cx="6982863" cy="1325563"/>
          </a:xfrm>
        </p:spPr>
        <p:txBody>
          <a:bodyPr/>
          <a:lstStyle/>
          <a:p>
            <a:pPr algn="ctr"/>
            <a:r>
              <a:rPr lang="en-US" dirty="0">
                <a:latin typeface="Helvetica" pitchFamily="2" charset="0"/>
              </a:rPr>
              <a:t>Electrification Rates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D40320-7301-0D45-AB18-272D550944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9473" b="-2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F52EC3A-6AED-6446-8902-785AA3E82E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61478"/>
            <a:ext cx="2867527" cy="2867527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26146B0-4AF2-BF4D-86A5-2F7B52C2C10C}"/>
              </a:ext>
            </a:extLst>
          </p:cNvPr>
          <p:cNvSpPr txBox="1">
            <a:spLocks/>
          </p:cNvSpPr>
          <p:nvPr/>
        </p:nvSpPr>
        <p:spPr>
          <a:xfrm>
            <a:off x="4985577" y="1381339"/>
            <a:ext cx="7054386" cy="547666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i="1" dirty="0">
                <a:latin typeface="Helvetica" pitchFamily="2" charset="0"/>
              </a:rPr>
              <a:t>Scope</a:t>
            </a:r>
          </a:p>
          <a:p>
            <a:pPr lvl="1"/>
            <a:r>
              <a:rPr lang="en-US" sz="2600" dirty="0">
                <a:latin typeface="Helvetica" pitchFamily="2" charset="0"/>
              </a:rPr>
              <a:t>CPUC directed PG&amp;E and SDG&amp;E to develop electrification-friendly rates March 2020</a:t>
            </a:r>
            <a:br>
              <a:rPr lang="en-US" sz="2500" dirty="0">
                <a:latin typeface="Helvetica" pitchFamily="2" charset="0"/>
              </a:rPr>
            </a:br>
            <a:endParaRPr lang="en-US" sz="1200" dirty="0">
              <a:latin typeface="Helvetica" pitchFamily="2" charset="0"/>
            </a:endParaRPr>
          </a:p>
          <a:p>
            <a:r>
              <a:rPr lang="en-US" sz="2600" i="1" dirty="0">
                <a:latin typeface="Helvetica" pitchFamily="2" charset="0"/>
              </a:rPr>
              <a:t>Update</a:t>
            </a:r>
          </a:p>
          <a:p>
            <a:pPr lvl="1"/>
            <a:r>
              <a:rPr lang="en-US" sz="2600" dirty="0">
                <a:latin typeface="Helvetica" pitchFamily="2" charset="0"/>
              </a:rPr>
              <a:t>PG&amp;E filed proposal in their General Rate Case in May 2020</a:t>
            </a:r>
          </a:p>
          <a:p>
            <a:pPr lvl="1"/>
            <a:r>
              <a:rPr lang="en-US" sz="2600" dirty="0">
                <a:latin typeface="Helvetica" pitchFamily="2" charset="0"/>
              </a:rPr>
              <a:t>SDG&amp;E will file in their next residential rate design case</a:t>
            </a:r>
            <a:br>
              <a:rPr lang="en-US" sz="2500" dirty="0">
                <a:latin typeface="Helvetica" pitchFamily="2" charset="0"/>
              </a:rPr>
            </a:br>
            <a:endParaRPr lang="en-US" sz="1200" dirty="0">
              <a:latin typeface="Helvetica" pitchFamily="2" charset="0"/>
            </a:endParaRPr>
          </a:p>
          <a:p>
            <a:r>
              <a:rPr lang="en-US" sz="2600" i="1" dirty="0">
                <a:latin typeface="Helvetica" pitchFamily="2" charset="0"/>
              </a:rPr>
              <a:t>Timeline</a:t>
            </a:r>
          </a:p>
          <a:p>
            <a:pPr lvl="1"/>
            <a:r>
              <a:rPr lang="en-US" sz="2600" dirty="0">
                <a:latin typeface="Helvetica" pitchFamily="2" charset="0"/>
              </a:rPr>
              <a:t>PG&amp;E</a:t>
            </a:r>
          </a:p>
          <a:p>
            <a:pPr lvl="2"/>
            <a:r>
              <a:rPr lang="en-US" sz="2600" dirty="0">
                <a:latin typeface="Helvetica" pitchFamily="2" charset="0"/>
              </a:rPr>
              <a:t>Testimony due in November</a:t>
            </a:r>
          </a:p>
          <a:p>
            <a:pPr lvl="2"/>
            <a:r>
              <a:rPr lang="en-US" sz="2600" dirty="0">
                <a:latin typeface="Helvetica" pitchFamily="2" charset="0"/>
              </a:rPr>
              <a:t>Hearings in March 2021</a:t>
            </a:r>
          </a:p>
          <a:p>
            <a:pPr lvl="2"/>
            <a:r>
              <a:rPr lang="en-US" sz="2600" dirty="0">
                <a:latin typeface="Helvetica" pitchFamily="2" charset="0"/>
              </a:rPr>
              <a:t>Decision Q3 2021</a:t>
            </a:r>
          </a:p>
        </p:txBody>
      </p:sp>
    </p:spTree>
    <p:extLst>
      <p:ext uri="{BB962C8B-B14F-4D97-AF65-F5344CB8AC3E}">
        <p14:creationId xmlns:p14="http://schemas.microsoft.com/office/powerpoint/2010/main" val="36200201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3EBFD-FB91-1B4C-AF0A-BD7BA9C18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793" y="267966"/>
            <a:ext cx="7871207" cy="1325563"/>
          </a:xfrm>
        </p:spPr>
        <p:txBody>
          <a:bodyPr/>
          <a:lstStyle/>
          <a:p>
            <a:pPr algn="ctr"/>
            <a:r>
              <a:rPr lang="en-US" dirty="0">
                <a:latin typeface="Helvetica" pitchFamily="2" charset="0"/>
              </a:rPr>
              <a:t>Title 24, 2022 Building Code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D40320-7301-0D45-AB18-272D550944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9473" b="-2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26146B0-4AF2-BF4D-86A5-2F7B52C2C10C}"/>
              </a:ext>
            </a:extLst>
          </p:cNvPr>
          <p:cNvSpPr txBox="1">
            <a:spLocks/>
          </p:cNvSpPr>
          <p:nvPr/>
        </p:nvSpPr>
        <p:spPr>
          <a:xfrm>
            <a:off x="4946341" y="1593529"/>
            <a:ext cx="7054386" cy="503237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i="1" dirty="0">
                <a:latin typeface="Helvetica" pitchFamily="2" charset="0"/>
              </a:rPr>
              <a:t>Scope</a:t>
            </a:r>
          </a:p>
          <a:p>
            <a:pPr lvl="1"/>
            <a:r>
              <a:rPr lang="en-US" sz="2500" dirty="0">
                <a:latin typeface="Helvetica" pitchFamily="2" charset="0"/>
              </a:rPr>
              <a:t>A rulemaking to adopt changes to the California Building Energy Efficiency Standards, which would go into effect Jan 2023</a:t>
            </a:r>
            <a:br>
              <a:rPr lang="en-US" sz="2500" dirty="0">
                <a:latin typeface="Helvetica" pitchFamily="2" charset="0"/>
              </a:rPr>
            </a:br>
            <a:r>
              <a:rPr lang="en-US" sz="700" dirty="0">
                <a:latin typeface="Helvetica" pitchFamily="2" charset="0"/>
              </a:rPr>
              <a:t> </a:t>
            </a:r>
            <a:endParaRPr lang="en-US" sz="1200" dirty="0">
              <a:latin typeface="Helvetica" pitchFamily="2" charset="0"/>
            </a:endParaRPr>
          </a:p>
          <a:p>
            <a:r>
              <a:rPr lang="en-US" sz="2600" i="1" dirty="0">
                <a:latin typeface="Helvetica" pitchFamily="2" charset="0"/>
              </a:rPr>
              <a:t>Update</a:t>
            </a:r>
          </a:p>
          <a:p>
            <a:pPr lvl="1"/>
            <a:r>
              <a:rPr lang="en-US" sz="2500" dirty="0">
                <a:latin typeface="Helvetica" pitchFamily="2" charset="0"/>
              </a:rPr>
              <a:t>Workshops expected to start September; once workshops begin, it will be more difficult to substantially shape the process</a:t>
            </a:r>
            <a:br>
              <a:rPr lang="en-US" sz="2500" dirty="0">
                <a:latin typeface="Helvetica" pitchFamily="2" charset="0"/>
              </a:rPr>
            </a:br>
            <a:endParaRPr lang="en-US" sz="2500" dirty="0">
              <a:latin typeface="Helvetica" pitchFamily="2" charset="0"/>
            </a:endParaRPr>
          </a:p>
          <a:p>
            <a:r>
              <a:rPr lang="en-US" sz="2600" i="1" dirty="0">
                <a:latin typeface="Helvetica" pitchFamily="2" charset="0"/>
              </a:rPr>
              <a:t>Timeline</a:t>
            </a:r>
          </a:p>
          <a:p>
            <a:pPr lvl="1"/>
            <a:r>
              <a:rPr lang="en-US" sz="2500" dirty="0">
                <a:latin typeface="Helvetica" pitchFamily="2" charset="0"/>
              </a:rPr>
              <a:t>Fall ‘20: Commission Staff Workshops</a:t>
            </a:r>
          </a:p>
          <a:p>
            <a:pPr lvl="1"/>
            <a:r>
              <a:rPr lang="en-US" sz="2500" dirty="0">
                <a:latin typeface="Helvetica" pitchFamily="2" charset="0"/>
              </a:rPr>
              <a:t>Winter ‘20: Commission Staff Reports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C685789-3693-4247-914F-576757FE80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923" y="282719"/>
            <a:ext cx="2794000" cy="279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0664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2438</TotalTime>
  <Words>718</Words>
  <Application>Microsoft Office PowerPoint</Application>
  <PresentationFormat>Widescreen</PresentationFormat>
  <Paragraphs>87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Helvetica</vt:lpstr>
      <vt:lpstr>Office Theme</vt:lpstr>
      <vt:lpstr>BDC Policy Call (For Premium Members)</vt:lpstr>
      <vt:lpstr>Agenda</vt:lpstr>
      <vt:lpstr>CEC Decarb Assessment (AB 3232)</vt:lpstr>
      <vt:lpstr>CEC Load Management Standards (SB 49)</vt:lpstr>
      <vt:lpstr>PUC Natural Gas Proceeding</vt:lpstr>
      <vt:lpstr>SB 1477</vt:lpstr>
      <vt:lpstr>Self Generation Incentive Program</vt:lpstr>
      <vt:lpstr>Electrification Rates</vt:lpstr>
      <vt:lpstr>Title 24, 2022 Building Code</vt:lpstr>
      <vt:lpstr>Upcoming Workshops &amp; Reports</vt:lpstr>
      <vt:lpstr>Updates on Legislature</vt:lpstr>
      <vt:lpstr>Questions and Discussions?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BDC Policy Calls (For Premium Members)</dc:title>
  <dc:creator>Ashleigh Spurgeon</dc:creator>
  <cp:lastModifiedBy>Ashleigh Spurgeon</cp:lastModifiedBy>
  <cp:revision>96</cp:revision>
  <cp:lastPrinted>2020-02-14T22:07:48Z</cp:lastPrinted>
  <dcterms:created xsi:type="dcterms:W3CDTF">2020-02-08T00:39:15Z</dcterms:created>
  <dcterms:modified xsi:type="dcterms:W3CDTF">2020-09-02T17:42:09Z</dcterms:modified>
</cp:coreProperties>
</file>