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86" r:id="rId7"/>
    <p:sldId id="285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6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1D5E-2780-47FB-AC14-818223FDD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27F93-4D1D-4B8D-907A-692C95558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6EE82-8565-437B-BECF-AE548E46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130D8-402A-4E33-811F-CC4194F2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B2AA8-52A6-4D71-967C-EDF2BAD2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3323-6ED5-481C-BB45-A33A953D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3DECA-AB77-41A7-8BC7-C4C905343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888A-B88F-484E-AC7F-D94594BC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D4491-2B4F-4B29-9F4A-F2A75656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5187B-5D61-4EE9-8AF3-FB22471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D59C9-91A9-4823-AC0B-E4D257433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EE12E-06CB-4036-8733-B92418A37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68DBC-91F4-4E6E-BD79-DDAC9085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A1C75-200B-4EC5-AD0C-C116D95C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C311-1F54-4945-A29D-2897C366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F012-E365-4F0C-9A54-2E314040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6A6B-6822-4911-8490-3AF842DF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3CE4E-1FD3-45CA-A667-6DA70FD4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AC8F-18BF-4222-880C-F0B450EC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AA573-3D75-4C55-A4F6-2B0D0FA6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9AF3-5360-4BF0-9443-9B8837C7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EC9FB-E270-4D2E-BDB8-93E61AFA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8A109-C714-4B3F-AC27-10945650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C40EC-4620-4C4C-B284-6A87A1E2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4F46-6431-4BCB-8772-6C1E20C9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9E82-F366-4A18-9945-735E5168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196A3-7AA6-4267-BBA7-9864C5E2C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505E-0E70-4B71-A3C5-9EA47B5BC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18B66-A02C-41F5-8BA1-5E5CE2F8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9DD5A-B8B8-4A4C-A674-54141797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CBE57-4D3B-4032-A35C-81206571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4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8D7F-4F76-4234-873C-226B3B4E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B073F-F160-43F5-9F35-341F0B1E5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0D2BD-A290-4757-8069-774CEF346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F1459-CF6B-4907-BA76-E300E5689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3D0A4-9C90-4EC4-98FE-6FA096481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A9DDC-859D-49CD-B6EF-3AA31E11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25610-D5CA-4335-8399-70435A48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AAD30-34D4-41C4-A9C0-6821B7BC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D17E-402E-4750-BBC2-2F125094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210C3-C6EB-4F04-93F6-D047DA4B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FE286-81EA-4872-9BDD-8967AA4D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DCCA9-C680-49AD-AEF0-F777E52D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116A0-DC8F-4506-8D17-7495EAA2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FD51D-B824-4A3E-8AAF-1E5A15D4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6CF4D-AB76-4078-BB37-EE810487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DFBE-528A-4E0A-A7C7-F904954A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C267-C09B-43AD-B094-823409BC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61FA4-8865-4CDB-8A9D-CF10A1356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E7D32-FE7D-4B05-A7E7-6152D27D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0FBF-40AE-4E34-BC58-950A19F1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6C5CB-5C1E-4701-97DA-BD743945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0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5883-2A29-4A21-90A3-491516B8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50B93-02FA-4B8E-A7F2-DD37F90CD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85205-C72F-4A93-9644-B6DBAF2B0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BD3D-F9AF-4BDA-8CED-277E88D1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AD908-B404-456B-9589-32ACB24A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2E027-3C77-4C4A-814F-5E153FCE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F9FDF-7BAB-4E92-BFC1-7B908FF0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1275A-3532-4014-B9B8-02E6DA03E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7483F-C11E-4F5E-B6BA-94AB762D4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F6A8-7EA6-4162-A064-879285AC53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52A88-39BD-4536-963D-FB0AE747D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ED68-C80E-44FD-8021-C81895C9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7D010-E3E9-4AF7-9AD7-70180B8F3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0" y="0"/>
            <a:ext cx="12509918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0829F-0DEC-47B9-9D8F-C19746E07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4008" y="2897951"/>
            <a:ext cx="3658530" cy="2168036"/>
          </a:xfrm>
        </p:spPr>
        <p:txBody>
          <a:bodyPr>
            <a:normAutofit/>
          </a:bodyPr>
          <a:lstStyle/>
          <a:p>
            <a:r>
              <a:rPr lang="en-US" sz="5400" dirty="0"/>
              <a:t>BDC</a:t>
            </a:r>
            <a:br>
              <a:rPr lang="en-US" sz="5400" dirty="0"/>
            </a:br>
            <a:r>
              <a:rPr lang="en-US" sz="5400" dirty="0"/>
              <a:t>Policy Call</a:t>
            </a:r>
            <a:br>
              <a:rPr lang="en-US" sz="5400" dirty="0"/>
            </a:br>
            <a:r>
              <a:rPr lang="en-US" sz="2700" dirty="0"/>
              <a:t>(For Premium Members)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8EB7E-6DFA-47C8-B432-2346DEC9D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642" y="5242675"/>
            <a:ext cx="3658530" cy="683284"/>
          </a:xfrm>
        </p:spPr>
        <p:txBody>
          <a:bodyPr>
            <a:normAutofit/>
          </a:bodyPr>
          <a:lstStyle/>
          <a:p>
            <a:r>
              <a:rPr lang="en-US" sz="2800" dirty="0"/>
              <a:t>July 21, 2020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7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6A517B-5919-4797-AEF4-7A99130E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>
                <a:latin typeface="Helvetica" pitchFamily="2" charset="0"/>
              </a:rPr>
              <a:t>Agenda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B28E71-3630-4F83-981E-95FE94C6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pitchFamily="2" charset="0"/>
              </a:rPr>
              <a:t>Proceedings</a:t>
            </a:r>
          </a:p>
          <a:p>
            <a:r>
              <a:rPr lang="en-US" sz="3200" dirty="0">
                <a:latin typeface="Helvetica" pitchFamily="2" charset="0"/>
              </a:rPr>
              <a:t>Legislative Timelines</a:t>
            </a:r>
          </a:p>
          <a:p>
            <a:endParaRPr lang="en-US" sz="32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A71AA-6FE5-4516-A154-25C2E2A8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B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3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983" y="23677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CEC Decarb Assessment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(AB 3232)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311A-9033-5D47-9911-0BE57A05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0" y="1640977"/>
            <a:ext cx="7054386" cy="5032375"/>
          </a:xfrm>
        </p:spPr>
        <p:txBody>
          <a:bodyPr>
            <a:normAutofit lnSpcReduction="10000"/>
          </a:bodyPr>
          <a:lstStyle/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Evaluates cost-effectiveness of strategies to reduce GHGs from space and water heating in new and existing residential buildings by 40% below 1990 levels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CEC currently rethinking 3232 tool’s assumptions and overall strategy to ensure cost effectiveness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Timeline (tentative)</a:t>
            </a:r>
          </a:p>
          <a:p>
            <a:pPr lvl="1"/>
            <a:r>
              <a:rPr lang="en-US" sz="2500" dirty="0">
                <a:latin typeface="Helvetica" pitchFamily="2" charset="0"/>
              </a:rPr>
              <a:t>September: Workshop</a:t>
            </a:r>
          </a:p>
          <a:p>
            <a:pPr lvl="1"/>
            <a:r>
              <a:rPr lang="en-US" sz="2500" dirty="0">
                <a:latin typeface="Helvetica" pitchFamily="2" charset="0"/>
              </a:rPr>
              <a:t>Fall ‘20: Draft Assessment</a:t>
            </a:r>
          </a:p>
          <a:p>
            <a:pPr lvl="1"/>
            <a:r>
              <a:rPr lang="en-US" sz="2500" dirty="0">
                <a:latin typeface="Helvetica" pitchFamily="2" charset="0"/>
              </a:rPr>
              <a:t>Winter ‘20: CEC adopts the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EFA1E0-EFE6-5D4E-9456-97ED8728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3" y="282719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527" y="-10130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SB 1477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311A-9033-5D47-9911-0BE57A05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192" y="853927"/>
            <a:ext cx="7556410" cy="5830227"/>
          </a:xfrm>
        </p:spPr>
        <p:txBody>
          <a:bodyPr>
            <a:noAutofit/>
          </a:bodyPr>
          <a:lstStyle/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$80M for BUILD Program (offers incentives </a:t>
            </a:r>
            <a:br>
              <a:rPr lang="en-US" sz="2500" dirty="0">
                <a:latin typeface="Helvetica" pitchFamily="2" charset="0"/>
              </a:rPr>
            </a:br>
            <a:r>
              <a:rPr lang="en-US" sz="2500" dirty="0">
                <a:latin typeface="Helvetica" pitchFamily="2" charset="0"/>
              </a:rPr>
              <a:t>for builders to “build clean from the start”)</a:t>
            </a:r>
          </a:p>
          <a:p>
            <a:pPr lvl="1"/>
            <a:r>
              <a:rPr lang="en-US" sz="2500" dirty="0">
                <a:latin typeface="Helvetica" pitchFamily="2" charset="0"/>
              </a:rPr>
              <a:t>$120M for TECH Initiative (spurs market development for decarbonized technologies)</a:t>
            </a:r>
            <a:br>
              <a:rPr lang="en-US" sz="25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  </a:t>
            </a: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Layering workshop covered interactions of various incentive programs (i.e. EE, SGIP, BUILD/TECH, &amp; Low-income)</a:t>
            </a:r>
          </a:p>
          <a:p>
            <a:pPr lvl="1"/>
            <a:r>
              <a:rPr lang="en-US" sz="2500" dirty="0">
                <a:latin typeface="Helvetica" pitchFamily="2" charset="0"/>
              </a:rPr>
              <a:t>TECH RFP released; contract to take effect </a:t>
            </a:r>
            <a:br>
              <a:rPr lang="en-US" sz="2500" dirty="0">
                <a:latin typeface="Helvetica" pitchFamily="2" charset="0"/>
              </a:rPr>
            </a:br>
            <a:r>
              <a:rPr lang="en-US" sz="2500" dirty="0">
                <a:latin typeface="Helvetica" pitchFamily="2" charset="0"/>
              </a:rPr>
              <a:t>Q1 2021</a:t>
            </a:r>
          </a:p>
          <a:p>
            <a:pPr marL="457200" lvl="1" indent="0">
              <a:buNone/>
            </a:pP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 Timeline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Fall ‘20: CEC submits BUILD implementation plan to PUC (may or may not be public)</a:t>
            </a:r>
          </a:p>
          <a:p>
            <a:pPr lvl="1"/>
            <a:endParaRPr lang="en-US" sz="25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2EC3A-6AED-6446-8902-785AA3E8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78"/>
            <a:ext cx="2867527" cy="2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5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91" y="250036"/>
            <a:ext cx="6982863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Self Generation Incentive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2EC3A-6AED-6446-8902-785AA3E8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78"/>
            <a:ext cx="2867527" cy="28675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6146B0-4AF2-BF4D-86A5-2F7B52C2C10C}"/>
              </a:ext>
            </a:extLst>
          </p:cNvPr>
          <p:cNvSpPr txBox="1">
            <a:spLocks/>
          </p:cNvSpPr>
          <p:nvPr/>
        </p:nvSpPr>
        <p:spPr>
          <a:xfrm>
            <a:off x="4968644" y="1720006"/>
            <a:ext cx="7054386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Provides incentives to support existing, new, and emerging distributed energy resources. </a:t>
            </a:r>
          </a:p>
          <a:p>
            <a:pPr lvl="1"/>
            <a:r>
              <a:rPr lang="en-US" sz="2500" dirty="0">
                <a:latin typeface="Helvetica" pitchFamily="2" charset="0"/>
              </a:rPr>
              <a:t>$44M allocated for HPWHs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Awaiting staff proposal; delayed to September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Timeline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September: Staff Proposal &amp; Workshop</a:t>
            </a:r>
          </a:p>
          <a:p>
            <a:pPr lvl="1"/>
            <a:r>
              <a:rPr lang="en-US" sz="2500" dirty="0">
                <a:latin typeface="Helvetica" pitchFamily="2" charset="0"/>
              </a:rPr>
              <a:t>Q1 ‘21: Proposed and Final Decision</a:t>
            </a:r>
          </a:p>
        </p:txBody>
      </p:sp>
    </p:spTree>
    <p:extLst>
      <p:ext uri="{BB962C8B-B14F-4D97-AF65-F5344CB8AC3E}">
        <p14:creationId xmlns:p14="http://schemas.microsoft.com/office/powerpoint/2010/main" val="36559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793" y="267966"/>
            <a:ext cx="7871207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Title 24, 2022 Building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2EC3A-6AED-6446-8902-785AA3E8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78"/>
            <a:ext cx="2867527" cy="28675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6146B0-4AF2-BF4D-86A5-2F7B52C2C10C}"/>
              </a:ext>
            </a:extLst>
          </p:cNvPr>
          <p:cNvSpPr txBox="1">
            <a:spLocks/>
          </p:cNvSpPr>
          <p:nvPr/>
        </p:nvSpPr>
        <p:spPr>
          <a:xfrm>
            <a:off x="4946341" y="1593529"/>
            <a:ext cx="7054386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A rulemaking to adopt changes to the California Building Energy Efficiency Standards, which would go into effect Jan 2023</a:t>
            </a:r>
            <a:br>
              <a:rPr lang="en-US" sz="2500" dirty="0">
                <a:latin typeface="Helvetica" pitchFamily="2" charset="0"/>
              </a:rPr>
            </a:br>
            <a:r>
              <a:rPr lang="en-US" sz="700" dirty="0">
                <a:latin typeface="Helvetica" pitchFamily="2" charset="0"/>
              </a:rPr>
              <a:t> </a:t>
            </a: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Various stakeholders discussing strategy to expedite all-electric code (i.e. all-electric baseline, updating cost-effectiveness test)</a:t>
            </a:r>
          </a:p>
          <a:p>
            <a:r>
              <a:rPr lang="en-US" sz="2600" i="1" dirty="0">
                <a:latin typeface="Helvetica" pitchFamily="2" charset="0"/>
              </a:rPr>
              <a:t>Timeline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Fall ‘20: Commission Staff Workshops</a:t>
            </a:r>
          </a:p>
          <a:p>
            <a:pPr lvl="1"/>
            <a:r>
              <a:rPr lang="en-US" sz="2500" dirty="0">
                <a:latin typeface="Helvetica" pitchFamily="2" charset="0"/>
              </a:rPr>
              <a:t>Winter ‘20: Commission Staff Reports</a:t>
            </a:r>
          </a:p>
        </p:txBody>
      </p:sp>
    </p:spTree>
    <p:extLst>
      <p:ext uri="{BB962C8B-B14F-4D97-AF65-F5344CB8AC3E}">
        <p14:creationId xmlns:p14="http://schemas.microsoft.com/office/powerpoint/2010/main" val="88706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B28E71-3630-4F83-981E-95FE94C6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006" y="1608325"/>
            <a:ext cx="7556409" cy="5286908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latin typeface="Helvetica" pitchFamily="2" charset="0"/>
              </a:rPr>
              <a:t>Due to several COVID-19 cases, recess  extended to July 27 for both Assembly and Senate</a:t>
            </a:r>
          </a:p>
          <a:p>
            <a:pPr lvl="1"/>
            <a:r>
              <a:rPr lang="en-US" sz="2600" dirty="0">
                <a:latin typeface="Helvetica" pitchFamily="2" charset="0"/>
              </a:rPr>
              <a:t>Each committee will only have one hearing</a:t>
            </a:r>
          </a:p>
          <a:p>
            <a:pPr lvl="1"/>
            <a:r>
              <a:rPr lang="en-US" sz="2600" dirty="0">
                <a:latin typeface="Helvetica" pitchFamily="2" charset="0"/>
              </a:rPr>
              <a:t>Members being asked to further cut bill load</a:t>
            </a:r>
          </a:p>
          <a:p>
            <a:pPr lvl="1"/>
            <a:r>
              <a:rPr lang="en-US" sz="2600" dirty="0">
                <a:latin typeface="Helvetica" pitchFamily="2" charset="0"/>
              </a:rPr>
              <a:t>August 31 is still the Legislative deadline to pass bills</a:t>
            </a:r>
          </a:p>
          <a:p>
            <a:pPr lvl="1"/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A71AA-6FE5-4516-A154-25C2E2A8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6A517B-5919-4797-AEF4-7A99130E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697" y="-39590"/>
            <a:ext cx="10763028" cy="1286160"/>
          </a:xfrm>
        </p:spPr>
        <p:txBody>
          <a:bodyPr anchor="b">
            <a:no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Updates on Legislature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8261E-CB5E-8349-8847-881FE99A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8" y="858981"/>
            <a:ext cx="3615328" cy="29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AC5E-074E-1C4C-83EB-E598135E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Questions and Discussions?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15606-CC4B-4E4C-AE1C-C662FDA34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3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344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BDC Policy Call (For Premium Members)</vt:lpstr>
      <vt:lpstr>Agenda</vt:lpstr>
      <vt:lpstr>CEC Decarb Assessment (AB 3232)</vt:lpstr>
      <vt:lpstr>SB 1477</vt:lpstr>
      <vt:lpstr>Self Generation Incentive Program</vt:lpstr>
      <vt:lpstr>Title 24, 2022 Building Code</vt:lpstr>
      <vt:lpstr>Updates on Legislature</vt:lpstr>
      <vt:lpstr>Questions and Discussions?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BDC Policy Calls (For Premium Members)</dc:title>
  <dc:creator>Ashleigh Spurgeon</dc:creator>
  <cp:lastModifiedBy>Ashleigh Spurgeon</cp:lastModifiedBy>
  <cp:revision>77</cp:revision>
  <cp:lastPrinted>2020-02-14T22:07:48Z</cp:lastPrinted>
  <dcterms:created xsi:type="dcterms:W3CDTF">2020-02-08T00:39:15Z</dcterms:created>
  <dcterms:modified xsi:type="dcterms:W3CDTF">2020-07-23T20:53:51Z</dcterms:modified>
</cp:coreProperties>
</file>