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697" r:id="rId5"/>
  </p:sldMasterIdLst>
  <p:notesMasterIdLst>
    <p:notesMasterId r:id="rId31"/>
  </p:notesMasterIdLst>
  <p:handoutMasterIdLst>
    <p:handoutMasterId r:id="rId32"/>
  </p:handoutMasterIdLst>
  <p:sldIdLst>
    <p:sldId id="256" r:id="rId6"/>
    <p:sldId id="4555" r:id="rId7"/>
    <p:sldId id="382" r:id="rId8"/>
    <p:sldId id="259" r:id="rId9"/>
    <p:sldId id="260" r:id="rId10"/>
    <p:sldId id="383" r:id="rId11"/>
    <p:sldId id="384" r:id="rId12"/>
    <p:sldId id="263" r:id="rId13"/>
    <p:sldId id="396" r:id="rId14"/>
    <p:sldId id="397" r:id="rId15"/>
    <p:sldId id="258" r:id="rId16"/>
    <p:sldId id="398" r:id="rId17"/>
    <p:sldId id="399" r:id="rId18"/>
    <p:sldId id="261" r:id="rId19"/>
    <p:sldId id="262" r:id="rId20"/>
    <p:sldId id="400" r:id="rId21"/>
    <p:sldId id="264" r:id="rId22"/>
    <p:sldId id="265" r:id="rId23"/>
    <p:sldId id="266" r:id="rId24"/>
    <p:sldId id="267" r:id="rId25"/>
    <p:sldId id="268" r:id="rId26"/>
    <p:sldId id="269" r:id="rId27"/>
    <p:sldId id="401" r:id="rId28"/>
    <p:sldId id="395" r:id="rId29"/>
    <p:sldId id="270" r:id="rId3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ce Napoleon" initials="AN" lastIdx="3" clrIdx="0">
    <p:extLst>
      <p:ext uri="{19B8F6BF-5375-455C-9EA6-DF929625EA0E}">
        <p15:presenceInfo xmlns:p15="http://schemas.microsoft.com/office/powerpoint/2012/main" userId="S::anapoleon@synapse-energy.com::b973d225-85b3-4745-873a-548cd75aeb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D"/>
    <a:srgbClr val="0054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9" d="100"/>
          <a:sy n="19" d="100"/>
        </p:scale>
        <p:origin x="3234" y="42"/>
      </p:cViewPr>
      <p:guideLst>
        <p:guide orient="horz" pos="2160"/>
        <p:guide pos="2880"/>
      </p:guideLst>
    </p:cSldViewPr>
  </p:slideViewPr>
  <p:outlineViewPr>
    <p:cViewPr>
      <p:scale>
        <a:sx n="33" d="100"/>
        <a:sy n="33" d="100"/>
      </p:scale>
      <p:origin x="0" y="-24"/>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1" d="100"/>
          <a:sy n="71" d="100"/>
        </p:scale>
        <p:origin x="-409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989A255-1DCD-4688-9567-E1A82B1939F1}" type="datetimeFigureOut">
              <a:rPr lang="en-US" smtClean="0"/>
              <a:t>12/2/2020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E6BD2611-1AFE-4393-917A-CC9F702A3F3B}" type="slidenum">
              <a:rPr lang="en-US" smtClean="0"/>
              <a:t>‹#›</a:t>
            </a:fld>
            <a:endParaRPr lang="en-US"/>
          </a:p>
        </p:txBody>
      </p:sp>
    </p:spTree>
    <p:extLst>
      <p:ext uri="{BB962C8B-B14F-4D97-AF65-F5344CB8AC3E}">
        <p14:creationId xmlns:p14="http://schemas.microsoft.com/office/powerpoint/2010/main" val="1770491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F7B43BA7-AF45-40CF-97D4-30A2EB505A03}" type="datetimeFigureOut">
              <a:rPr lang="en-US" smtClean="0"/>
              <a:t>12/2/2020</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9ED5335-C87C-48DB-8FB6-BDFFED2097FD}" type="slidenum">
              <a:rPr lang="en-US" smtClean="0"/>
              <a:t>‹#›</a:t>
            </a:fld>
            <a:endParaRPr lang="en-US"/>
          </a:p>
        </p:txBody>
      </p:sp>
    </p:spTree>
    <p:extLst>
      <p:ext uri="{BB962C8B-B14F-4D97-AF65-F5344CB8AC3E}">
        <p14:creationId xmlns:p14="http://schemas.microsoft.com/office/powerpoint/2010/main" val="3986232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lbudgetcenter.org/resources/staying-home-during-californias-housing-affordability-crisi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a154f1aa47_2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a154f1aa47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a154f1aa47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e89738e91_0_5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e89738e91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Define energy equity : no false choices between access, safety, affordability, health, labor rights, climate justice, economic justice.</a:t>
            </a:r>
            <a:endParaRPr sz="1200"/>
          </a:p>
          <a:p>
            <a:pPr marL="457200" lvl="0" indent="-304800" algn="l" rtl="0">
              <a:spcBef>
                <a:spcPts val="0"/>
              </a:spcBef>
              <a:spcAft>
                <a:spcPts val="0"/>
              </a:spcAft>
              <a:buSzPts val="1200"/>
              <a:buChar char="-"/>
            </a:pPr>
            <a:r>
              <a:rPr lang="en" sz="1200">
                <a:solidFill>
                  <a:srgbClr val="303438"/>
                </a:solidFill>
                <a:highlight>
                  <a:srgbClr val="FFFFFF"/>
                </a:highlight>
              </a:rPr>
              <a:t>Energy should be affordable, so that no one has to go without. </a:t>
            </a:r>
            <a:endParaRPr sz="1200">
              <a:solidFill>
                <a:srgbClr val="303438"/>
              </a:solidFill>
              <a:highlight>
                <a:srgbClr val="FFFFFF"/>
              </a:highlight>
            </a:endParaRPr>
          </a:p>
          <a:p>
            <a:pPr marL="457200" lvl="0" indent="-304800" algn="l" rtl="0">
              <a:spcBef>
                <a:spcPts val="0"/>
              </a:spcBef>
              <a:spcAft>
                <a:spcPts val="0"/>
              </a:spcAft>
              <a:buSzPts val="1200"/>
              <a:buChar char="-"/>
            </a:pPr>
            <a:r>
              <a:rPr lang="en" sz="1200">
                <a:solidFill>
                  <a:srgbClr val="303438"/>
                </a:solidFill>
                <a:highlight>
                  <a:srgbClr val="FFFFFF"/>
                </a:highlight>
              </a:rPr>
              <a:t>Energy should be clean, so that no one is harmed by fossil fuel pollution. </a:t>
            </a:r>
            <a:endParaRPr sz="1200">
              <a:solidFill>
                <a:srgbClr val="303438"/>
              </a:solidFill>
              <a:highlight>
                <a:srgbClr val="FFFFFF"/>
              </a:highlight>
            </a:endParaRPr>
          </a:p>
          <a:p>
            <a:pPr marL="457200" lvl="0" indent="-304800" algn="l" rtl="0">
              <a:spcBef>
                <a:spcPts val="0"/>
              </a:spcBef>
              <a:spcAft>
                <a:spcPts val="0"/>
              </a:spcAft>
              <a:buSzPts val="1200"/>
              <a:buChar char="-"/>
            </a:pPr>
            <a:r>
              <a:rPr lang="en" sz="1200">
                <a:solidFill>
                  <a:srgbClr val="303438"/>
                </a:solidFill>
                <a:highlight>
                  <a:srgbClr val="FFFFFF"/>
                </a:highlight>
              </a:rPr>
              <a:t>Energy should be resilient, so that its there when we need it. </a:t>
            </a:r>
            <a:endParaRPr sz="1200">
              <a:solidFill>
                <a:srgbClr val="303438"/>
              </a:solidFill>
              <a:highlight>
                <a:srgbClr val="FFFFFF"/>
              </a:highlight>
            </a:endParaRPr>
          </a:p>
          <a:p>
            <a:pPr marL="457200" lvl="0" indent="-304800" algn="l" rtl="0">
              <a:spcBef>
                <a:spcPts val="0"/>
              </a:spcBef>
              <a:spcAft>
                <a:spcPts val="0"/>
              </a:spcAft>
              <a:buSzPts val="1200"/>
              <a:buChar char="-"/>
            </a:pPr>
            <a:r>
              <a:rPr lang="en" sz="1200">
                <a:solidFill>
                  <a:srgbClr val="303438"/>
                </a:solidFill>
                <a:highlight>
                  <a:srgbClr val="FFFFFF"/>
                </a:highlight>
              </a:rPr>
              <a:t>Communities of color must play a lead role in our transition to a clean energy economy—as beneficiaries, as decision-makers, and as the entrepreneurs and workers that will build our clean energy future.</a:t>
            </a:r>
            <a:endParaRPr sz="1200"/>
          </a:p>
          <a:p>
            <a:pPr marL="0" lvl="0" indent="0" algn="l" rtl="0">
              <a:spcBef>
                <a:spcPts val="0"/>
              </a:spcBef>
              <a:spcAft>
                <a:spcPts val="0"/>
              </a:spcAft>
              <a:buNone/>
            </a:pPr>
            <a:endParaRPr/>
          </a:p>
          <a:p>
            <a:pPr marL="457200" lvl="0" indent="0" algn="l" rtl="0">
              <a:spcBef>
                <a:spcPts val="0"/>
              </a:spcBef>
              <a:spcAft>
                <a:spcPts val="0"/>
              </a:spcAft>
              <a:buNone/>
            </a:pPr>
            <a:endParaRPr/>
          </a:p>
        </p:txBody>
      </p:sp>
    </p:spTree>
    <p:extLst>
      <p:ext uri="{BB962C8B-B14F-4D97-AF65-F5344CB8AC3E}">
        <p14:creationId xmlns:p14="http://schemas.microsoft.com/office/powerpoint/2010/main" val="1190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e89738e91_0_5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e89738e91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-race #1 predictor of environmental burden (even when you account for SES) - natural gas siting, quality of service, affordability - disprorptionate impacts</a:t>
            </a:r>
            <a:endParaRPr/>
          </a:p>
          <a:p>
            <a:pPr marL="0" lvl="0" indent="0" algn="l" rtl="0">
              <a:spcBef>
                <a:spcPts val="0"/>
              </a:spcBef>
              <a:spcAft>
                <a:spcPts val="0"/>
              </a:spcAft>
              <a:buNone/>
            </a:pPr>
            <a:r>
              <a:rPr lang="en"/>
              <a:t>-Describe CES - 1st version (2012)</a:t>
            </a:r>
            <a:endParaRPr/>
          </a:p>
          <a:p>
            <a:pPr marL="0" lvl="0" indent="0" algn="l" rtl="0">
              <a:spcBef>
                <a:spcPts val="0"/>
              </a:spcBef>
              <a:spcAft>
                <a:spcPts val="0"/>
              </a:spcAft>
              <a:buNone/>
            </a:pPr>
            <a:r>
              <a:rPr lang="en"/>
              <a:t>-race</a:t>
            </a:r>
            <a:endParaRPr/>
          </a:p>
          <a:p>
            <a:pPr marL="0" lvl="0" indent="0" algn="l" rtl="0">
              <a:spcBef>
                <a:spcPts val="0"/>
              </a:spcBef>
              <a:spcAft>
                <a:spcPts val="0"/>
              </a:spcAft>
              <a:buNone/>
            </a:pPr>
            <a:r>
              <a:rPr lang="en"/>
              <a:t>-cumulative impacts inc. pollution burden from multiple sources and socioeconomic factors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42582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ae89738e91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ae89738e91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-disproportionate burden from gas system (LI residents pay 3x as much as for energy burden as non-LI residents), coupled with barriers to clean tech + transition technologies</a:t>
            </a:r>
            <a:endParaRPr/>
          </a:p>
          <a:p>
            <a:pPr marL="0" lvl="0" indent="0" algn="l" rtl="0">
              <a:lnSpc>
                <a:spcPct val="100000"/>
              </a:lnSpc>
              <a:spcBef>
                <a:spcPts val="0"/>
              </a:spcBef>
              <a:spcAft>
                <a:spcPts val="0"/>
              </a:spcAft>
              <a:buSzPts val="1400"/>
              <a:buNone/>
            </a:pPr>
            <a:r>
              <a:rPr lang="en"/>
              <a:t>-rooftop solar, net energy metering etc, LI people pay in and don’t benefit.</a:t>
            </a:r>
            <a:endParaRPr/>
          </a:p>
        </p:txBody>
      </p:sp>
    </p:spTree>
    <p:extLst>
      <p:ext uri="{BB962C8B-B14F-4D97-AF65-F5344CB8AC3E}">
        <p14:creationId xmlns:p14="http://schemas.microsoft.com/office/powerpoint/2010/main" val="2532219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e89738e91_0_6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ae89738e91_0_6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-affordability: baseline (household costs include rent/mortgage + utilities): California Budget Center, </a:t>
            </a:r>
            <a:r>
              <a:rPr lang="en" u="sng">
                <a:solidFill>
                  <a:schemeClr val="hlink"/>
                </a:solidFill>
                <a:hlinkClick r:id="rId3"/>
              </a:rPr>
              <a:t>July 2020 Report</a:t>
            </a:r>
            <a:endParaRPr/>
          </a:p>
          <a:p>
            <a:pPr marL="0" lvl="0" indent="0" algn="l" rtl="0">
              <a:lnSpc>
                <a:spcPct val="100000"/>
              </a:lnSpc>
              <a:spcBef>
                <a:spcPts val="0"/>
              </a:spcBef>
              <a:spcAft>
                <a:spcPts val="0"/>
              </a:spcAft>
              <a:buSzPts val="1400"/>
              <a:buNone/>
            </a:pPr>
            <a:r>
              <a:rPr lang="en"/>
              <a:t>-our starting point is dangerous + damaging: any increase in gas rates is unacceptable for low income people - raise energy insecurity.</a:t>
            </a:r>
            <a:endParaRPr/>
          </a:p>
          <a:p>
            <a:pPr marL="0" lvl="0" indent="0" algn="l" rtl="0">
              <a:lnSpc>
                <a:spcPct val="100000"/>
              </a:lnSpc>
              <a:spcBef>
                <a:spcPts val="0"/>
              </a:spcBef>
              <a:spcAft>
                <a:spcPts val="0"/>
              </a:spcAft>
              <a:buSzPts val="1400"/>
              <a:buNone/>
            </a:pPr>
            <a:r>
              <a:rPr lang="en"/>
              <a:t>-energy burden - low income pay 3 times as much of their percentage of income on energy than wealthier counterparts</a:t>
            </a:r>
            <a:endParaRPr/>
          </a:p>
          <a:p>
            <a:pPr marL="0" lvl="0" indent="0" algn="l" rtl="0">
              <a:lnSpc>
                <a:spcPct val="100000"/>
              </a:lnSpc>
              <a:spcBef>
                <a:spcPts val="0"/>
              </a:spcBef>
              <a:spcAft>
                <a:spcPts val="0"/>
              </a:spcAft>
              <a:buSzPts val="1400"/>
              <a:buNone/>
            </a:pPr>
            <a:r>
              <a:rPr lang="en"/>
              <a:t>-split incentive - unique situation for renters</a:t>
            </a:r>
            <a:endParaRPr/>
          </a:p>
          <a:p>
            <a:pPr marL="0" lvl="0" indent="0" algn="l" rtl="0">
              <a:lnSpc>
                <a:spcPct val="100000"/>
              </a:lnSpc>
              <a:spcBef>
                <a:spcPts val="0"/>
              </a:spcBef>
              <a:spcAft>
                <a:spcPts val="0"/>
              </a:spcAft>
              <a:buSzPts val="1400"/>
              <a:buNone/>
            </a:pPr>
            <a:r>
              <a:rPr lang="en"/>
              <a:t>-wealthier communities leaving the gas system, concern: lower income ratepayers left on the gas system regardless of choice with rising costs.</a:t>
            </a:r>
            <a:endParaRPr/>
          </a:p>
          <a:p>
            <a:pPr marL="0" lvl="0" indent="0" algn="l" rtl="0">
              <a:lnSpc>
                <a:spcPct val="100000"/>
              </a:lnSpc>
              <a:spcBef>
                <a:spcPts val="0"/>
              </a:spcBef>
              <a:spcAft>
                <a:spcPts val="0"/>
              </a:spcAft>
              <a:buSzPts val="1400"/>
              <a:buNone/>
            </a:pPr>
            <a:r>
              <a:rPr lang="en"/>
              <a:t>-additionally barrier: rate structure</a:t>
            </a:r>
            <a:endParaRPr/>
          </a:p>
        </p:txBody>
      </p:sp>
    </p:spTree>
    <p:extLst>
      <p:ext uri="{BB962C8B-B14F-4D97-AF65-F5344CB8AC3E}">
        <p14:creationId xmlns:p14="http://schemas.microsoft.com/office/powerpoint/2010/main" val="3103966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e89738e91_0_7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ae89738e91_0_7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gae89738e91_0_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15</a:t>
            </a:fld>
            <a:endParaRPr/>
          </a:p>
        </p:txBody>
      </p:sp>
    </p:spTree>
    <p:extLst>
      <p:ext uri="{BB962C8B-B14F-4D97-AF65-F5344CB8AC3E}">
        <p14:creationId xmlns:p14="http://schemas.microsoft.com/office/powerpoint/2010/main" val="2855734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e89738e91_0_8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e89738e91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-health + safety disproportionate impacts</a:t>
            </a:r>
            <a:endParaRPr/>
          </a:p>
        </p:txBody>
      </p:sp>
    </p:spTree>
    <p:extLst>
      <p:ext uri="{BB962C8B-B14F-4D97-AF65-F5344CB8AC3E}">
        <p14:creationId xmlns:p14="http://schemas.microsoft.com/office/powerpoint/2010/main" val="165941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e89738e91_0_2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ae89738e91_0_206:notes"/>
          <p:cNvSpPr txBox="1">
            <a:spLocks noGrp="1"/>
          </p:cNvSpPr>
          <p:nvPr>
            <p:ph type="body" idx="1"/>
          </p:nvPr>
        </p:nvSpPr>
        <p:spPr>
          <a:xfrm>
            <a:off x="685800" y="4400550"/>
            <a:ext cx="5486400" cy="36006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None/>
            </a:pPr>
            <a:r>
              <a:rPr lang="en"/>
              <a:t>July 2019</a:t>
            </a:r>
            <a:endParaRPr/>
          </a:p>
        </p:txBody>
      </p:sp>
      <p:sp>
        <p:nvSpPr>
          <p:cNvPr id="127" name="Google Shape;127;gae89738e91_0_206:notes"/>
          <p:cNvSpPr txBox="1">
            <a:spLocks noGrp="1"/>
          </p:cNvSpPr>
          <p:nvPr>
            <p:ph type="sldNum" idx="12"/>
          </p:nvPr>
        </p:nvSpPr>
        <p:spPr>
          <a:xfrm>
            <a:off x="3884613" y="8685214"/>
            <a:ext cx="2971800" cy="459000"/>
          </a:xfrm>
          <a:prstGeom prst="rect">
            <a:avLst/>
          </a:prstGeom>
          <a:noFill/>
          <a:ln>
            <a:noFill/>
          </a:ln>
        </p:spPr>
        <p:txBody>
          <a:bodyPr spcFirstLastPara="1" wrap="square" lIns="91325" tIns="45650" rIns="91325" bIns="45650" anchor="b" anchorCtr="0">
            <a:noAutofit/>
          </a:bodyPr>
          <a:lstStyle/>
          <a:p>
            <a:pPr marL="0" lvl="0" indent="0" algn="r" rtl="0">
              <a:spcBef>
                <a:spcPts val="0"/>
              </a:spcBef>
              <a:spcAft>
                <a:spcPts val="0"/>
              </a:spcAft>
              <a:buNone/>
            </a:pPr>
            <a:fld id="{00000000-1234-1234-1234-123412341234}" type="slidenum">
              <a:rPr lang="en" sz="1400"/>
              <a:t>17</a:t>
            </a:fld>
            <a:endParaRPr sz="1400"/>
          </a:p>
        </p:txBody>
      </p:sp>
    </p:spTree>
    <p:extLst>
      <p:ext uri="{BB962C8B-B14F-4D97-AF65-F5344CB8AC3E}">
        <p14:creationId xmlns:p14="http://schemas.microsoft.com/office/powerpoint/2010/main" val="374062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e89738e91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ae89738e91_0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-Mad</a:t>
            </a:r>
            <a:endParaRPr/>
          </a:p>
        </p:txBody>
      </p:sp>
    </p:spTree>
    <p:extLst>
      <p:ext uri="{BB962C8B-B14F-4D97-AF65-F5344CB8AC3E}">
        <p14:creationId xmlns:p14="http://schemas.microsoft.com/office/powerpoint/2010/main" val="3203554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e89738e91_0_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ae89738e91_0_9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884335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e89738e91_0_8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e89738e91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314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154f1aa47_2_1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a154f1aa47_2_1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a154f1aa47_2_1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e89738e91_0_9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e89738e91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-slack capacity, OFO, reliability definition, snowpack standards.</a:t>
            </a:r>
            <a:endParaRPr/>
          </a:p>
        </p:txBody>
      </p:sp>
    </p:spTree>
    <p:extLst>
      <p:ext uri="{BB962C8B-B14F-4D97-AF65-F5344CB8AC3E}">
        <p14:creationId xmlns:p14="http://schemas.microsoft.com/office/powerpoint/2010/main" val="1326330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e89738e91_0_9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e89738e91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960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e89738e91_0_8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ae89738e91_0_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70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154f1aa47_2_2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a154f1aa47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a154f1aa47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910595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a154f1aa47_2_20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ga154f1aa47_2_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43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154f1aa47_2_1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a154f1aa47_2_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a154f1aa47_2_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a154f1aa47_2_1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a154f1aa47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a154f1aa47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154f1aa47_2_1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a154f1aa47_2_1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a154f1aa47_2_1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a154f1aa47_2_1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ga154f1aa47_2_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a154f1aa47_2_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a154f1aa47_2_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Bios: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Mark </a:t>
            </a:r>
            <a:r>
              <a:rPr lang="en-US" sz="1100" b="0" i="0" u="none" strike="noStrike" cap="none" dirty="0" err="1">
                <a:solidFill>
                  <a:srgbClr val="000000"/>
                </a:solidFill>
                <a:effectLst/>
                <a:latin typeface="Arial"/>
                <a:ea typeface="Arial"/>
                <a:cs typeface="Arial"/>
                <a:sym typeface="Arial"/>
              </a:rPr>
              <a:t>Kresowik</a:t>
            </a:r>
            <a:r>
              <a:rPr lang="en-US" sz="1100" b="0" i="0" u="none" strike="noStrike" cap="none" dirty="0">
                <a:solidFill>
                  <a:srgbClr val="000000"/>
                </a:solidFill>
                <a:effectLst/>
                <a:latin typeface="Arial"/>
                <a:ea typeface="Arial"/>
                <a:cs typeface="Arial"/>
                <a:sym typeface="Arial"/>
              </a:rPr>
              <a:t> is a Regional Deputy Director for the Sierra Club, with primary responsibility for the Northeast and co-managing national work on equitable building electrification. Through more than fourteen years with the Sierra Club Mark has initiated and led successful campaigns to replace dozens of coal-fired power plants with energy efficiency and clean energy, end mountaintop removal coal mining, electrify transportation and buildings, and transition communities and workers to a more prosperous and sustainable future.</a:t>
            </a:r>
            <a:br>
              <a:rPr lang="en-US" sz="1100" b="0" i="0" u="none" strike="noStrike" cap="none" dirty="0">
                <a:solidFill>
                  <a:srgbClr val="000000"/>
                </a:solidFill>
                <a:effectLst/>
                <a:latin typeface="Arial"/>
                <a:ea typeface="Arial"/>
                <a:cs typeface="Arial"/>
                <a:sym typeface="Arial"/>
              </a:rPr>
            </a:b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Edward </a:t>
            </a:r>
            <a:r>
              <a:rPr lang="en-US" sz="1100" b="0" i="0" u="none" strike="noStrike" cap="none" dirty="0" err="1">
                <a:solidFill>
                  <a:srgbClr val="000000"/>
                </a:solidFill>
                <a:effectLst/>
                <a:latin typeface="Arial"/>
                <a:ea typeface="Arial"/>
                <a:cs typeface="Arial"/>
                <a:sym typeface="Arial"/>
              </a:rPr>
              <a:t>Yim</a:t>
            </a:r>
            <a:r>
              <a:rPr lang="en-US" sz="1100" b="0" i="0" u="none" strike="noStrike" cap="none" dirty="0">
                <a:solidFill>
                  <a:srgbClr val="000000"/>
                </a:solidFill>
                <a:effectLst/>
                <a:latin typeface="Arial"/>
                <a:ea typeface="Arial"/>
                <a:cs typeface="Arial"/>
                <a:sym typeface="Arial"/>
              </a:rPr>
              <a:t> is Energy Policy Advisor for the District of Columbia’s Department of Energy and Environment. In this role, he develops decarbonization and resilience strategies, and advises on issues concerning energy system transition. He performs research and planning, and develops initiatives and projects to help achieve the Department’s deep decarbonization goals. He led the effort to develop the District’s grid modernization roadmap as well as the District’s climate and energy plan, called Clean Energy DC, which formed the basis of the District’s Clean Energy DC Omnibus Amendment Act.  Currently he is leading a team developing the District’s Strategic Electrification Roadmap, funded by US DOE.  He is also working to develop a Net Zero Energy Neighborhood pilot as well as a solar plus storage residential microgrid pilot.  His background includes energy law and architecture, and he is a certified Passive House consultant.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Alice </a:t>
            </a:r>
            <a:r>
              <a:rPr lang="en-US" sz="1100" b="0" i="0" u="none" strike="noStrike" cap="none" dirty="0" err="1">
                <a:solidFill>
                  <a:srgbClr val="000000"/>
                </a:solidFill>
                <a:effectLst/>
                <a:latin typeface="Arial"/>
                <a:ea typeface="Arial"/>
                <a:cs typeface="Arial"/>
                <a:sym typeface="Arial"/>
              </a:rPr>
              <a:t>Napolean</a:t>
            </a:r>
            <a:r>
              <a:rPr lang="en-US" sz="1100" b="0" i="0" u="none" strike="noStrike" cap="none" dirty="0">
                <a:solidFill>
                  <a:srgbClr val="000000"/>
                </a:solidFill>
                <a:effectLst/>
                <a:latin typeface="Arial"/>
                <a:ea typeface="Arial"/>
                <a:cs typeface="Arial"/>
                <a:sym typeface="Arial"/>
              </a:rPr>
              <a:t> is a policy analyst focusing on energy efficiency, energy justice, and alternative regulatory mechanisms. She has led work for the U.S. Environmental Protection Agency on quantifying the benefits of clean energy resources, energy efficiency potential, and low income energy efficiency efforts; developed and submitted testimony regarding low-income energy efficiency services in California, New York, Nova Scotia, and South Carolina; provides policy analysis, drafts </a:t>
            </a:r>
            <a:r>
              <a:rPr lang="en-US" sz="1100" b="0" i="0" u="none" strike="noStrike" cap="none" dirty="0" err="1">
                <a:solidFill>
                  <a:srgbClr val="000000"/>
                </a:solidFill>
                <a:effectLst/>
                <a:latin typeface="Arial"/>
                <a:ea typeface="Arial"/>
                <a:cs typeface="Arial"/>
                <a:sym typeface="Arial"/>
              </a:rPr>
              <a:t>tesitmony</a:t>
            </a:r>
            <a:r>
              <a:rPr lang="en-US" sz="1100" b="0" i="0" u="none" strike="noStrike" cap="none" dirty="0">
                <a:solidFill>
                  <a:srgbClr val="000000"/>
                </a:solidFill>
                <a:effectLst/>
                <a:latin typeface="Arial"/>
                <a:ea typeface="Arial"/>
                <a:cs typeface="Arial"/>
                <a:sym typeface="Arial"/>
              </a:rPr>
              <a:t> and comments, and provides litigation support on energy efficiency design, planning, administration, and cost-effectiveness in New Jersey and Nova Scotia; provides ongoing expert analysis and support to Natural Resources Defense Council in the New York Reforming the Energy Vision process on matters of benefit-cost analysis, utility performance incentive mechanisms, energy efficiency targets and program design. Ms. Napoleon previously worked at Resource Insight, Inc. where she supported investigations of electric, gas, steam, and water resource issues, primarily in the context of reviews by state utility regulatory commissions. </a:t>
            </a:r>
          </a:p>
        </p:txBody>
      </p:sp>
      <p:sp>
        <p:nvSpPr>
          <p:cNvPr id="280" name="Google Shape;280;ga154f1aa47_2_1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e89738e9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e89738e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551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e89738e91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76" name="Google Shape;76;gae89738e91_0_4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864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73064-0D32-4EE8-9E04-502DCBBF4F8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93E0BB-A83E-48A6-B7BD-E22622F7746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B4338-54EE-481D-AA6D-C7C7381BBE04}"/>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42EF0FE9-A091-4F1A-ACDA-3A4D8D4D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4A832-595D-48CB-A223-5DB465D2266C}"/>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68906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FB4CB-C9ED-4D02-AF1E-292FEF7EA5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9DC99-F794-4204-8D13-FAB1ED24B6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E6D1A-9F9D-462B-A98A-B1F24CB18B9D}"/>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B68625AF-A57A-41AD-B4F5-8DBA590B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B51BD-31DB-42C7-B3BE-9F3AA977F859}"/>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408257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A84618-C6F4-4813-A5C5-A4916E28D41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24399-E97C-44A8-80D8-0CA252A2A6DD}"/>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C7E-AFA5-4EE1-9F9E-CEBD3D9E7387}"/>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1C9D6520-38B8-4E1A-B650-BF73027D9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5312-9C9B-4349-9D33-41559FFFC61B}"/>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3244470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lt1"/>
        </a:solidFill>
        <a:effectLst/>
      </p:bgPr>
    </p:bg>
    <p:spTree>
      <p:nvGrpSpPr>
        <p:cNvPr id="1" name="Shape 7"/>
        <p:cNvGrpSpPr/>
        <p:nvPr/>
      </p:nvGrpSpPr>
      <p:grpSpPr>
        <a:xfrm>
          <a:off x="0" y="0"/>
          <a:ext cx="0" cy="0"/>
          <a:chOff x="0" y="0"/>
          <a:chExt cx="0" cy="0"/>
        </a:xfrm>
      </p:grpSpPr>
      <p:grpSp>
        <p:nvGrpSpPr>
          <p:cNvPr id="8" name="Google Shape;8;g8c1ca2ef52_0_163"/>
          <p:cNvGrpSpPr/>
          <p:nvPr/>
        </p:nvGrpSpPr>
        <p:grpSpPr>
          <a:xfrm>
            <a:off x="-313691" y="-24499"/>
            <a:ext cx="7510983" cy="2182673"/>
            <a:chOff x="-313691" y="-18375"/>
            <a:chExt cx="7510983" cy="1637005"/>
          </a:xfrm>
        </p:grpSpPr>
        <p:sp>
          <p:nvSpPr>
            <p:cNvPr id="9" name="Google Shape;9;g8c1ca2ef52_0_163"/>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g8c1ca2ef52_0_163"/>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g8c1ca2ef52_0_163"/>
            <p:cNvSpPr/>
            <p:nvPr/>
          </p:nvSpPr>
          <p:spPr>
            <a:xfrm>
              <a:off x="6442492" y="309450"/>
              <a:ext cx="754800" cy="804900"/>
            </a:xfrm>
            <a:prstGeom prst="parallelogram">
              <a:avLst>
                <a:gd name="adj" fmla="val 59001"/>
              </a:avLst>
            </a:prstGeom>
            <a:gradFill>
              <a:gsLst>
                <a:gs pos="0">
                  <a:schemeClr val="accent1"/>
                </a:gs>
                <a:gs pos="100000">
                  <a:srgbClr val="02C1D3">
                    <a:alpha val="32549"/>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g8c1ca2ef52_0_163"/>
            <p:cNvSpPr/>
            <p:nvPr/>
          </p:nvSpPr>
          <p:spPr>
            <a:xfrm>
              <a:off x="53899" y="237925"/>
              <a:ext cx="1000200" cy="1066800"/>
            </a:xfrm>
            <a:prstGeom prst="parallelogram">
              <a:avLst>
                <a:gd name="adj" fmla="val 59001"/>
              </a:avLst>
            </a:prstGeom>
            <a:gradFill>
              <a:gsLst>
                <a:gs pos="0">
                  <a:schemeClr val="accent1"/>
                </a:gs>
                <a:gs pos="100000">
                  <a:srgbClr val="02C1D3">
                    <a:alpha val="32549"/>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g8c1ca2ef52_0_163"/>
            <p:cNvSpPr/>
            <p:nvPr/>
          </p:nvSpPr>
          <p:spPr>
            <a:xfrm>
              <a:off x="304107" y="-18375"/>
              <a:ext cx="420900" cy="449100"/>
            </a:xfrm>
            <a:prstGeom prst="parallelogram">
              <a:avLst>
                <a:gd name="adj" fmla="val 59001"/>
              </a:avLst>
            </a:prstGeom>
            <a:gradFill>
              <a:gsLst>
                <a:gs pos="0">
                  <a:schemeClr val="accent1"/>
                </a:gs>
                <a:gs pos="100000">
                  <a:srgbClr val="02C1D3">
                    <a:alpha val="32549"/>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g8c1ca2ef52_0_163"/>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 name="Google Shape;15;g8c1ca2ef52_0_163"/>
          <p:cNvGrpSpPr/>
          <p:nvPr/>
        </p:nvGrpSpPr>
        <p:grpSpPr>
          <a:xfrm>
            <a:off x="7485392" y="2340468"/>
            <a:ext cx="2830800" cy="4517696"/>
            <a:chOff x="7485392" y="1755351"/>
            <a:chExt cx="2830800" cy="3388272"/>
          </a:xfrm>
        </p:grpSpPr>
        <p:sp>
          <p:nvSpPr>
            <p:cNvPr id="16" name="Google Shape;16;g8c1ca2ef52_0_163"/>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8c1ca2ef52_0_163"/>
            <p:cNvSpPr/>
            <p:nvPr/>
          </p:nvSpPr>
          <p:spPr>
            <a:xfrm>
              <a:off x="7485392" y="1755351"/>
              <a:ext cx="2830800" cy="3019200"/>
            </a:xfrm>
            <a:prstGeom prst="parallelogram">
              <a:avLst>
                <a:gd name="adj" fmla="val 59001"/>
              </a:avLst>
            </a:prstGeom>
            <a:gradFill>
              <a:gsLst>
                <a:gs pos="0">
                  <a:schemeClr val="accent1"/>
                </a:gs>
                <a:gs pos="100000">
                  <a:srgbClr val="02C1D3">
                    <a:alpha val="32549"/>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 name="Google Shape;18;g8c1ca2ef52_0_163"/>
          <p:cNvSpPr txBox="1">
            <a:spLocks noGrp="1"/>
          </p:cNvSpPr>
          <p:nvPr>
            <p:ph type="body" idx="1"/>
          </p:nvPr>
        </p:nvSpPr>
        <p:spPr>
          <a:xfrm>
            <a:off x="914575" y="2112567"/>
            <a:ext cx="6999600" cy="39996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6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1pPr>
            <a:lvl2pPr marL="914400" marR="0" lvl="1"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2pPr>
            <a:lvl3pPr marL="1371600" marR="0" lvl="2"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3pPr>
            <a:lvl4pPr marL="1828800" marR="0" lvl="3"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4pPr>
            <a:lvl5pPr marL="2286000" marR="0" lvl="4"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5pPr>
            <a:lvl6pPr marL="2743200" marR="0" lvl="5"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6pPr>
            <a:lvl7pPr marL="3200400" marR="0" lvl="6"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7pPr>
            <a:lvl8pPr marL="3657600" marR="0" lvl="7"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8pPr>
            <a:lvl9pPr marL="4114800" marR="0" lvl="8"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9" name="Google Shape;19;g8c1ca2ef52_0_163"/>
          <p:cNvSpPr txBox="1">
            <a:spLocks noGrp="1"/>
          </p:cNvSpPr>
          <p:nvPr>
            <p:ph type="sldNum" idx="12"/>
          </p:nvPr>
        </p:nvSpPr>
        <p:spPr>
          <a:xfrm>
            <a:off x="8557525" y="0"/>
            <a:ext cx="4341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9pPr>
          </a:lstStyle>
          <a:p>
            <a:fld id="{00000000-1234-1234-1234-123412341234}" type="slidenum">
              <a:rPr lang="en-US" smtClean="0"/>
              <a:pPr/>
              <a:t>‹#›</a:t>
            </a:fld>
            <a:endParaRPr lang="en-US"/>
          </a:p>
        </p:txBody>
      </p:sp>
      <p:sp>
        <p:nvSpPr>
          <p:cNvPr id="20" name="Google Shape;20;g8c1ca2ef52_0_163"/>
          <p:cNvSpPr txBox="1">
            <a:spLocks noGrp="1"/>
          </p:cNvSpPr>
          <p:nvPr>
            <p:ph type="title"/>
          </p:nvPr>
        </p:nvSpPr>
        <p:spPr>
          <a:xfrm>
            <a:off x="914575" y="661167"/>
            <a:ext cx="6026700" cy="1084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1pPr>
            <a:lvl2pPr marR="0" lvl="1"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73074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088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1193034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3886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743189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65904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56B3ED-BCC5-453C-8691-B79FA6BECE9B}" type="datetimeFigureOut">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3885196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56B3ED-BCC5-453C-8691-B79FA6BECE9B}" type="datetimeFigureOut">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88729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C93F-FB4E-4BA9-B857-8D230B73D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2A85CB-2A47-440D-B087-06B233CF63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C8707-873A-4613-BF05-3C391C85F125}"/>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FA277AAD-9430-4E03-BC60-AF8593DF6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BC4F8-2A1D-4F97-8E70-D697266AA86A}"/>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3519265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6B3ED-BCC5-453C-8691-B79FA6BECE9B}" type="datetimeFigureOut">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1785342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1029821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58450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389698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192198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624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lt1"/>
        </a:solidFill>
        <a:effectLst/>
      </p:bgPr>
    </p:bg>
    <p:spTree>
      <p:nvGrpSpPr>
        <p:cNvPr id="1" name="Shape 7"/>
        <p:cNvGrpSpPr/>
        <p:nvPr/>
      </p:nvGrpSpPr>
      <p:grpSpPr>
        <a:xfrm>
          <a:off x="0" y="0"/>
          <a:ext cx="0" cy="0"/>
          <a:chOff x="0" y="0"/>
          <a:chExt cx="0" cy="0"/>
        </a:xfrm>
      </p:grpSpPr>
      <p:sp>
        <p:nvSpPr>
          <p:cNvPr id="18" name="Google Shape;18;g8c1ca2ef52_0_163"/>
          <p:cNvSpPr txBox="1">
            <a:spLocks noGrp="1"/>
          </p:cNvSpPr>
          <p:nvPr>
            <p:ph type="body" idx="1"/>
          </p:nvPr>
        </p:nvSpPr>
        <p:spPr>
          <a:xfrm>
            <a:off x="914575" y="2112567"/>
            <a:ext cx="6999600" cy="39996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60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1pPr>
            <a:lvl2pPr marL="914400" marR="0" lvl="1"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2pPr>
            <a:lvl3pPr marL="1371600" marR="0" lvl="2"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3pPr>
            <a:lvl4pPr marL="1828800" marR="0" lvl="3"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4pPr>
            <a:lvl5pPr marL="2286000" marR="0" lvl="4"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5pPr>
            <a:lvl6pPr marL="2743200" marR="0" lvl="5"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6pPr>
            <a:lvl7pPr marL="3200400" marR="0" lvl="6"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7pPr>
            <a:lvl8pPr marL="3657600" marR="0" lvl="7"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8pPr>
            <a:lvl9pPr marL="4114800" marR="0" lvl="8" indent="-381000" algn="l" rtl="0">
              <a:lnSpc>
                <a:spcPct val="115000"/>
              </a:lnSpc>
              <a:spcBef>
                <a:spcPts val="0"/>
              </a:spcBef>
              <a:spcAft>
                <a:spcPts val="0"/>
              </a:spcAft>
              <a:buClr>
                <a:srgbClr val="000000"/>
              </a:buClr>
              <a:buSzPts val="2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9" name="Google Shape;19;g8c1ca2ef52_0_163"/>
          <p:cNvSpPr txBox="1">
            <a:spLocks noGrp="1"/>
          </p:cNvSpPr>
          <p:nvPr>
            <p:ph type="sldNum" idx="12"/>
          </p:nvPr>
        </p:nvSpPr>
        <p:spPr>
          <a:xfrm>
            <a:off x="8557525" y="0"/>
            <a:ext cx="4341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IBM Plex Sans"/>
                <a:ea typeface="IBM Plex Sans"/>
                <a:cs typeface="IBM Plex Sans"/>
                <a:sym typeface="IBM Plex Sans"/>
              </a:defRPr>
            </a:lvl9pPr>
          </a:lstStyle>
          <a:p>
            <a:fld id="{00000000-1234-1234-1234-123412341234}" type="slidenum">
              <a:rPr lang="en-US" smtClean="0"/>
              <a:pPr/>
              <a:t>‹#›</a:t>
            </a:fld>
            <a:endParaRPr lang="en-US"/>
          </a:p>
        </p:txBody>
      </p:sp>
      <p:sp>
        <p:nvSpPr>
          <p:cNvPr id="20" name="Google Shape;20;g8c1ca2ef52_0_163"/>
          <p:cNvSpPr txBox="1">
            <a:spLocks noGrp="1"/>
          </p:cNvSpPr>
          <p:nvPr>
            <p:ph type="title"/>
          </p:nvPr>
        </p:nvSpPr>
        <p:spPr>
          <a:xfrm>
            <a:off x="914575" y="661167"/>
            <a:ext cx="6026700" cy="10840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1pPr>
            <a:lvl2pPr marR="0" lvl="1"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20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82489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98A9-3033-4ADD-B61A-4B00155BFF5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D02D6B-4433-4372-B878-083640B1E5C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786286-52C7-4593-9037-2C14ECDD86E0}"/>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4BFAD49E-E04A-4C0A-B008-59C429108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27FDA-BED7-4E08-B998-CDF2BF538954}"/>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43780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9FB4-C7EA-43B5-99A3-69F9944EE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3D40F-3878-45A2-B10B-DCB045BCB1F6}"/>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6E3B5-5501-4F04-983C-63BCE63E3F2E}"/>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776051-8E13-4803-81C8-898015102072}"/>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a:extLst>
              <a:ext uri="{FF2B5EF4-FFF2-40B4-BE49-F238E27FC236}">
                <a16:creationId xmlns:a16="http://schemas.microsoft.com/office/drawing/2014/main" id="{D6A4BCBF-772F-4208-8BAB-F27BB5245A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B2DAC-E14E-454F-B27C-C665A0461A6D}"/>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85868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03C0-FBF2-45EE-9770-38E883AB9B1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3604-10AB-44CB-BD75-88F1313E9EB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0AD6AB1-F555-4E11-ABB8-BD1A86E8D51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0C219-A7C4-462A-BE5A-872C511B4AF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5EA667-90DE-4050-A3FD-53E71CFF6F0F}"/>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89B93-9B34-49B0-98B2-23C9C4A4B5E9}"/>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8" name="Footer Placeholder 7">
            <a:extLst>
              <a:ext uri="{FF2B5EF4-FFF2-40B4-BE49-F238E27FC236}">
                <a16:creationId xmlns:a16="http://schemas.microsoft.com/office/drawing/2014/main" id="{A9F3C692-8CFA-4D35-A7D2-DA5A5F4372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499654-3108-44AB-ABAC-26133156582A}"/>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400195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D4BD-5524-4F90-8E71-4CA32AC786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78AAC2-0BBA-4504-9400-050947D2DEFD}"/>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4" name="Footer Placeholder 3">
            <a:extLst>
              <a:ext uri="{FF2B5EF4-FFF2-40B4-BE49-F238E27FC236}">
                <a16:creationId xmlns:a16="http://schemas.microsoft.com/office/drawing/2014/main" id="{570AF55A-BBC6-4DA9-97E9-0A27D814D6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124A99-AFFC-4B2E-8428-D9BB7E790548}"/>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16535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26D6-17CF-44EB-93CA-7EC12DDD341F}"/>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3" name="Footer Placeholder 2">
            <a:extLst>
              <a:ext uri="{FF2B5EF4-FFF2-40B4-BE49-F238E27FC236}">
                <a16:creationId xmlns:a16="http://schemas.microsoft.com/office/drawing/2014/main" id="{59557AC5-98D6-46A7-8BB5-DC8C65E9B9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DE235C-07A4-4138-A6D6-E1452B79C64A}"/>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329394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CCC93-10F4-451B-8092-B5FD270A31E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BFAD2C-2A23-4C16-9585-FF9149959F9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8D10C1-8459-424E-862B-F67E0C88A80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B37639-8CD2-48D1-B0ED-4DC4A33E827B}"/>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a:extLst>
              <a:ext uri="{FF2B5EF4-FFF2-40B4-BE49-F238E27FC236}">
                <a16:creationId xmlns:a16="http://schemas.microsoft.com/office/drawing/2014/main" id="{B4BD0A10-A5C9-4317-BB8D-01F6D0E9B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4847-6C03-4B7A-8306-B7A07ECCB403}"/>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727447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96BD-0684-4C61-A42A-6D974B88D17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5E33C7-F006-4C2C-B19E-AAF682DFD83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894F2-E95E-4E64-A344-FC8A5F563A0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8D440F-BAB1-4A31-A495-0F87DBE76DB7}"/>
              </a:ext>
            </a:extLst>
          </p:cNvPr>
          <p:cNvSpPr>
            <a:spLocks noGrp="1"/>
          </p:cNvSpPr>
          <p:nvPr>
            <p:ph type="dt" sz="half" idx="10"/>
          </p:nvPr>
        </p:nvSpPr>
        <p:spPr/>
        <p:txBody>
          <a:bodyPr/>
          <a:lstStyle/>
          <a:p>
            <a:fld id="{6C56B3ED-BCC5-453C-8691-B79FA6BECE9B}" type="datetimeFigureOut">
              <a:rPr lang="en-US" smtClean="0"/>
              <a:t>12/2/2020</a:t>
            </a:fld>
            <a:endParaRPr lang="en-US"/>
          </a:p>
        </p:txBody>
      </p:sp>
      <p:sp>
        <p:nvSpPr>
          <p:cNvPr id="6" name="Footer Placeholder 5">
            <a:extLst>
              <a:ext uri="{FF2B5EF4-FFF2-40B4-BE49-F238E27FC236}">
                <a16:creationId xmlns:a16="http://schemas.microsoft.com/office/drawing/2014/main" id="{890A532B-DC68-4671-8488-010B53811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70325-023A-47B5-9B01-1E213B4532DD}"/>
              </a:ext>
            </a:extLst>
          </p:cNvPr>
          <p:cNvSpPr>
            <a:spLocks noGrp="1"/>
          </p:cNvSpPr>
          <p:nvPr>
            <p:ph type="sldNum" sz="quarter" idx="12"/>
          </p:nvPr>
        </p:nvSpPr>
        <p:spPr/>
        <p:txBody>
          <a:bodyPr/>
          <a:lstStyle/>
          <a:p>
            <a:fld id="{CE729B1E-E5AC-4C33-A5E4-613CD9081A5D}" type="slidenum">
              <a:rPr lang="en-US" smtClean="0"/>
              <a:t>‹#›</a:t>
            </a:fld>
            <a:endParaRPr lang="en-US"/>
          </a:p>
        </p:txBody>
      </p:sp>
    </p:spTree>
    <p:extLst>
      <p:ext uri="{BB962C8B-B14F-4D97-AF65-F5344CB8AC3E}">
        <p14:creationId xmlns:p14="http://schemas.microsoft.com/office/powerpoint/2010/main" val="235129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503B9-DA1A-4CBE-936C-9CAA6513D59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5F7EA-EA48-4B4B-B386-A7A3B6D24D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41ECF-61A8-4D28-94B4-A1C8207695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6B3ED-BCC5-453C-8691-B79FA6BECE9B}" type="datetimeFigureOut">
              <a:rPr lang="en-US" smtClean="0"/>
              <a:t>12/2/2020</a:t>
            </a:fld>
            <a:endParaRPr lang="en-US"/>
          </a:p>
        </p:txBody>
      </p:sp>
      <p:sp>
        <p:nvSpPr>
          <p:cNvPr id="5" name="Footer Placeholder 4">
            <a:extLst>
              <a:ext uri="{FF2B5EF4-FFF2-40B4-BE49-F238E27FC236}">
                <a16:creationId xmlns:a16="http://schemas.microsoft.com/office/drawing/2014/main" id="{D23A37B6-40AA-4510-834C-AA28C41257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12C45-EA1D-49F8-B636-D376B26B325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29B1E-E5AC-4C33-A5E4-613CD9081A5D}" type="slidenum">
              <a:rPr lang="en-US" smtClean="0"/>
              <a:t>‹#›</a:t>
            </a:fld>
            <a:endParaRPr lang="en-US"/>
          </a:p>
        </p:txBody>
      </p:sp>
    </p:spTree>
    <p:extLst>
      <p:ext uri="{BB962C8B-B14F-4D97-AF65-F5344CB8AC3E}">
        <p14:creationId xmlns:p14="http://schemas.microsoft.com/office/powerpoint/2010/main" val="28441058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6B3ED-BCC5-453C-8691-B79FA6BECE9B}" type="datetimeFigureOut">
              <a:rPr lang="en-US" smtClean="0"/>
              <a:t>12/2/2020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29B1E-E5AC-4C33-A5E4-613CD9081A5D}" type="slidenum">
              <a:rPr lang="en-US" smtClean="0"/>
              <a:t>‹#›</a:t>
            </a:fld>
            <a:endParaRPr lang="en-US"/>
          </a:p>
        </p:txBody>
      </p:sp>
    </p:spTree>
    <p:extLst>
      <p:ext uri="{BB962C8B-B14F-4D97-AF65-F5344CB8AC3E}">
        <p14:creationId xmlns:p14="http://schemas.microsoft.com/office/powerpoint/2010/main" val="271256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53.jpg"/><Relationship Id="rId4" Type="http://schemas.openxmlformats.org/officeDocument/2006/relationships/image" Target="../media/image152.jpg"/></Relationships>
</file>

<file path=ppt/slides/_rels/slide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55.png"/></Relationships>
</file>

<file path=ppt/slides/_rels/slide1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57.png"/></Relationships>
</file>

<file path=ppt/slides/_rels/slide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59.png"/></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61.png"/><Relationship Id="rId4" Type="http://schemas.openxmlformats.org/officeDocument/2006/relationships/hyperlink" Target="https://www.cpuc.ca.gov/uploadedFiles/CPUCWebsite/Content/UtilitiesIndustries/Energy/DER/COVID%20Workshop%202%20Presentation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63.png"/></Relationships>
</file>

<file path=ppt/slides/_rels/slide1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6" Type="http://schemas.openxmlformats.org/officeDocument/2006/relationships/image" Target="../media/image26.jpeg"/><Relationship Id="rId117" Type="http://schemas.openxmlformats.org/officeDocument/2006/relationships/image" Target="../media/image117.png"/><Relationship Id="rId21" Type="http://schemas.openxmlformats.org/officeDocument/2006/relationships/image" Target="../media/image21.png"/><Relationship Id="rId42" Type="http://schemas.openxmlformats.org/officeDocument/2006/relationships/image" Target="../media/image42.png"/><Relationship Id="rId47" Type="http://schemas.openxmlformats.org/officeDocument/2006/relationships/image" Target="../media/image47.png"/><Relationship Id="rId63" Type="http://schemas.openxmlformats.org/officeDocument/2006/relationships/image" Target="../media/image63.jpeg"/><Relationship Id="rId68" Type="http://schemas.openxmlformats.org/officeDocument/2006/relationships/image" Target="../media/image68.jpeg"/><Relationship Id="rId84" Type="http://schemas.openxmlformats.org/officeDocument/2006/relationships/image" Target="../media/image84.jpeg"/><Relationship Id="rId89" Type="http://schemas.openxmlformats.org/officeDocument/2006/relationships/image" Target="../media/image89.jpeg"/><Relationship Id="rId112" Type="http://schemas.openxmlformats.org/officeDocument/2006/relationships/image" Target="../media/image112.png"/><Relationship Id="rId133" Type="http://schemas.openxmlformats.org/officeDocument/2006/relationships/image" Target="../media/image133.png"/><Relationship Id="rId138" Type="http://schemas.openxmlformats.org/officeDocument/2006/relationships/image" Target="../media/image138.png"/><Relationship Id="rId16" Type="http://schemas.openxmlformats.org/officeDocument/2006/relationships/image" Target="../media/image16.jpeg"/><Relationship Id="rId107" Type="http://schemas.openxmlformats.org/officeDocument/2006/relationships/image" Target="../media/image107.png"/><Relationship Id="rId11" Type="http://schemas.openxmlformats.org/officeDocument/2006/relationships/image" Target="../media/image11.png"/><Relationship Id="rId32" Type="http://schemas.openxmlformats.org/officeDocument/2006/relationships/image" Target="../media/image32.png"/><Relationship Id="rId37" Type="http://schemas.openxmlformats.org/officeDocument/2006/relationships/image" Target="../media/image37.png"/><Relationship Id="rId53" Type="http://schemas.openxmlformats.org/officeDocument/2006/relationships/image" Target="../media/image53.jpeg"/><Relationship Id="rId58" Type="http://schemas.openxmlformats.org/officeDocument/2006/relationships/image" Target="../media/image58.png"/><Relationship Id="rId74" Type="http://schemas.openxmlformats.org/officeDocument/2006/relationships/image" Target="../media/image74.png"/><Relationship Id="rId79" Type="http://schemas.openxmlformats.org/officeDocument/2006/relationships/image" Target="../media/image79.png"/><Relationship Id="rId102" Type="http://schemas.openxmlformats.org/officeDocument/2006/relationships/image" Target="../media/image102.png"/><Relationship Id="rId123" Type="http://schemas.openxmlformats.org/officeDocument/2006/relationships/image" Target="../media/image123.png"/><Relationship Id="rId128" Type="http://schemas.openxmlformats.org/officeDocument/2006/relationships/image" Target="../media/image128.jpeg"/><Relationship Id="rId5" Type="http://schemas.openxmlformats.org/officeDocument/2006/relationships/image" Target="../media/image5.png"/><Relationship Id="rId90" Type="http://schemas.openxmlformats.org/officeDocument/2006/relationships/image" Target="../media/image90.jpeg"/><Relationship Id="rId95" Type="http://schemas.openxmlformats.org/officeDocument/2006/relationships/image" Target="../media/image95.jpeg"/><Relationship Id="rId22" Type="http://schemas.openxmlformats.org/officeDocument/2006/relationships/image" Target="../media/image22.png"/><Relationship Id="rId27" Type="http://schemas.openxmlformats.org/officeDocument/2006/relationships/image" Target="../media/image27.jpeg"/><Relationship Id="rId43" Type="http://schemas.openxmlformats.org/officeDocument/2006/relationships/image" Target="../media/image43.jpeg"/><Relationship Id="rId48" Type="http://schemas.openxmlformats.org/officeDocument/2006/relationships/image" Target="../media/image48.png"/><Relationship Id="rId64" Type="http://schemas.openxmlformats.org/officeDocument/2006/relationships/image" Target="../media/image64.jpeg"/><Relationship Id="rId69" Type="http://schemas.openxmlformats.org/officeDocument/2006/relationships/image" Target="../media/image69.jpeg"/><Relationship Id="rId113" Type="http://schemas.openxmlformats.org/officeDocument/2006/relationships/image" Target="../media/image113.jpeg"/><Relationship Id="rId118" Type="http://schemas.openxmlformats.org/officeDocument/2006/relationships/image" Target="../media/image118.png"/><Relationship Id="rId134" Type="http://schemas.openxmlformats.org/officeDocument/2006/relationships/image" Target="../media/image134.png"/><Relationship Id="rId139" Type="http://schemas.openxmlformats.org/officeDocument/2006/relationships/image" Target="../media/image139.jpeg"/><Relationship Id="rId8" Type="http://schemas.openxmlformats.org/officeDocument/2006/relationships/image" Target="../media/image8.png"/><Relationship Id="rId51" Type="http://schemas.openxmlformats.org/officeDocument/2006/relationships/image" Target="../media/image51.jpeg"/><Relationship Id="rId72" Type="http://schemas.openxmlformats.org/officeDocument/2006/relationships/image" Target="../media/image72.jpeg"/><Relationship Id="rId80" Type="http://schemas.openxmlformats.org/officeDocument/2006/relationships/image" Target="../media/image80.png"/><Relationship Id="rId85" Type="http://schemas.openxmlformats.org/officeDocument/2006/relationships/image" Target="../media/image85.jpeg"/><Relationship Id="rId93" Type="http://schemas.openxmlformats.org/officeDocument/2006/relationships/image" Target="../media/image93.jpeg"/><Relationship Id="rId98" Type="http://schemas.openxmlformats.org/officeDocument/2006/relationships/image" Target="../media/image98.jpeg"/><Relationship Id="rId121" Type="http://schemas.openxmlformats.org/officeDocument/2006/relationships/image" Target="../media/image121.jpeg"/><Relationship Id="rId142" Type="http://schemas.openxmlformats.org/officeDocument/2006/relationships/image" Target="../media/image142.png"/><Relationship Id="rId3" Type="http://schemas.openxmlformats.org/officeDocument/2006/relationships/image" Target="../media/image3.png"/><Relationship Id="rId12" Type="http://schemas.openxmlformats.org/officeDocument/2006/relationships/image" Target="../media/image12.png"/><Relationship Id="rId17" Type="http://schemas.openxmlformats.org/officeDocument/2006/relationships/image" Target="../media/image17.jpeg"/><Relationship Id="rId25" Type="http://schemas.openxmlformats.org/officeDocument/2006/relationships/image" Target="../media/image25.png"/><Relationship Id="rId33" Type="http://schemas.openxmlformats.org/officeDocument/2006/relationships/image" Target="../media/image33.png"/><Relationship Id="rId38" Type="http://schemas.openxmlformats.org/officeDocument/2006/relationships/image" Target="../media/image38.png"/><Relationship Id="rId46" Type="http://schemas.openxmlformats.org/officeDocument/2006/relationships/image" Target="../media/image46.png"/><Relationship Id="rId59" Type="http://schemas.openxmlformats.org/officeDocument/2006/relationships/image" Target="../media/image59.jpeg"/><Relationship Id="rId67" Type="http://schemas.openxmlformats.org/officeDocument/2006/relationships/image" Target="../media/image67.jpeg"/><Relationship Id="rId103" Type="http://schemas.openxmlformats.org/officeDocument/2006/relationships/image" Target="../media/image103.png"/><Relationship Id="rId108" Type="http://schemas.openxmlformats.org/officeDocument/2006/relationships/image" Target="../media/image108.png"/><Relationship Id="rId116" Type="http://schemas.openxmlformats.org/officeDocument/2006/relationships/image" Target="../media/image116.jpeg"/><Relationship Id="rId124" Type="http://schemas.openxmlformats.org/officeDocument/2006/relationships/image" Target="../media/image124.jpeg"/><Relationship Id="rId129" Type="http://schemas.openxmlformats.org/officeDocument/2006/relationships/image" Target="../media/image129.jpeg"/><Relationship Id="rId137" Type="http://schemas.openxmlformats.org/officeDocument/2006/relationships/image" Target="../media/image137.jpeg"/><Relationship Id="rId20" Type="http://schemas.openxmlformats.org/officeDocument/2006/relationships/image" Target="../media/image20.png"/><Relationship Id="rId41" Type="http://schemas.openxmlformats.org/officeDocument/2006/relationships/image" Target="../media/image41.png"/><Relationship Id="rId54" Type="http://schemas.openxmlformats.org/officeDocument/2006/relationships/image" Target="../media/image54.png"/><Relationship Id="rId62" Type="http://schemas.openxmlformats.org/officeDocument/2006/relationships/image" Target="../media/image62.png"/><Relationship Id="rId70" Type="http://schemas.openxmlformats.org/officeDocument/2006/relationships/image" Target="../media/image70.png"/><Relationship Id="rId75" Type="http://schemas.openxmlformats.org/officeDocument/2006/relationships/image" Target="../media/image75.png"/><Relationship Id="rId83" Type="http://schemas.openxmlformats.org/officeDocument/2006/relationships/image" Target="../media/image83.jpeg"/><Relationship Id="rId88" Type="http://schemas.openxmlformats.org/officeDocument/2006/relationships/image" Target="../media/image88.jpeg"/><Relationship Id="rId91" Type="http://schemas.openxmlformats.org/officeDocument/2006/relationships/image" Target="../media/image91.png"/><Relationship Id="rId96" Type="http://schemas.openxmlformats.org/officeDocument/2006/relationships/image" Target="../media/image96.jpeg"/><Relationship Id="rId111" Type="http://schemas.openxmlformats.org/officeDocument/2006/relationships/image" Target="../media/image111.png"/><Relationship Id="rId132" Type="http://schemas.openxmlformats.org/officeDocument/2006/relationships/image" Target="../media/image132.png"/><Relationship Id="rId140" Type="http://schemas.openxmlformats.org/officeDocument/2006/relationships/image" Target="../media/image140.png"/><Relationship Id="rId1" Type="http://schemas.openxmlformats.org/officeDocument/2006/relationships/slideLayout" Target="../slideLayouts/slideLayout14.xml"/><Relationship Id="rId6" Type="http://schemas.openxmlformats.org/officeDocument/2006/relationships/image" Target="../media/image6.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49" Type="http://schemas.openxmlformats.org/officeDocument/2006/relationships/image" Target="../media/image49.jpeg"/><Relationship Id="rId57" Type="http://schemas.openxmlformats.org/officeDocument/2006/relationships/image" Target="../media/image57.png"/><Relationship Id="rId106" Type="http://schemas.openxmlformats.org/officeDocument/2006/relationships/image" Target="../media/image106.jpeg"/><Relationship Id="rId114" Type="http://schemas.openxmlformats.org/officeDocument/2006/relationships/image" Target="../media/image114.jpeg"/><Relationship Id="rId119" Type="http://schemas.openxmlformats.org/officeDocument/2006/relationships/image" Target="../media/image119.png"/><Relationship Id="rId127" Type="http://schemas.openxmlformats.org/officeDocument/2006/relationships/image" Target="../media/image127.jpeg"/><Relationship Id="rId10" Type="http://schemas.openxmlformats.org/officeDocument/2006/relationships/image" Target="../media/image10.png"/><Relationship Id="rId31" Type="http://schemas.openxmlformats.org/officeDocument/2006/relationships/image" Target="../media/image31.png"/><Relationship Id="rId44" Type="http://schemas.openxmlformats.org/officeDocument/2006/relationships/image" Target="../media/image44.jpeg"/><Relationship Id="rId52" Type="http://schemas.openxmlformats.org/officeDocument/2006/relationships/image" Target="../media/image52.png"/><Relationship Id="rId60" Type="http://schemas.openxmlformats.org/officeDocument/2006/relationships/image" Target="../media/image60.jpeg"/><Relationship Id="rId65" Type="http://schemas.openxmlformats.org/officeDocument/2006/relationships/image" Target="../media/image65.jpeg"/><Relationship Id="rId73" Type="http://schemas.openxmlformats.org/officeDocument/2006/relationships/image" Target="../media/image73.png"/><Relationship Id="rId78" Type="http://schemas.openxmlformats.org/officeDocument/2006/relationships/image" Target="../media/image78.png"/><Relationship Id="rId81" Type="http://schemas.openxmlformats.org/officeDocument/2006/relationships/image" Target="../media/image81.png"/><Relationship Id="rId86" Type="http://schemas.openxmlformats.org/officeDocument/2006/relationships/image" Target="../media/image86.png"/><Relationship Id="rId94" Type="http://schemas.openxmlformats.org/officeDocument/2006/relationships/image" Target="../media/image94.png"/><Relationship Id="rId99" Type="http://schemas.openxmlformats.org/officeDocument/2006/relationships/image" Target="../media/image99.png"/><Relationship Id="rId101" Type="http://schemas.openxmlformats.org/officeDocument/2006/relationships/image" Target="../media/image101.jpeg"/><Relationship Id="rId122" Type="http://schemas.openxmlformats.org/officeDocument/2006/relationships/image" Target="../media/image122.png"/><Relationship Id="rId130" Type="http://schemas.openxmlformats.org/officeDocument/2006/relationships/image" Target="../media/image130.png"/><Relationship Id="rId135" Type="http://schemas.openxmlformats.org/officeDocument/2006/relationships/image" Target="../media/image135.jpeg"/><Relationship Id="rId143" Type="http://schemas.openxmlformats.org/officeDocument/2006/relationships/image" Target="../media/image143.png"/><Relationship Id="rId4" Type="http://schemas.openxmlformats.org/officeDocument/2006/relationships/image" Target="../media/image4.png"/><Relationship Id="rId9" Type="http://schemas.openxmlformats.org/officeDocument/2006/relationships/image" Target="../media/image9.jpeg"/><Relationship Id="rId13" Type="http://schemas.openxmlformats.org/officeDocument/2006/relationships/image" Target="../media/image13.png"/><Relationship Id="rId18" Type="http://schemas.openxmlformats.org/officeDocument/2006/relationships/image" Target="../media/image18.jpeg"/><Relationship Id="rId39" Type="http://schemas.openxmlformats.org/officeDocument/2006/relationships/image" Target="../media/image39.png"/><Relationship Id="rId109" Type="http://schemas.openxmlformats.org/officeDocument/2006/relationships/image" Target="../media/image109.jpeg"/><Relationship Id="rId34" Type="http://schemas.openxmlformats.org/officeDocument/2006/relationships/image" Target="../media/image34.png"/><Relationship Id="rId50" Type="http://schemas.openxmlformats.org/officeDocument/2006/relationships/image" Target="../media/image50.png"/><Relationship Id="rId55" Type="http://schemas.openxmlformats.org/officeDocument/2006/relationships/image" Target="../media/image55.png"/><Relationship Id="rId76" Type="http://schemas.openxmlformats.org/officeDocument/2006/relationships/image" Target="../media/image76.jpeg"/><Relationship Id="rId97" Type="http://schemas.openxmlformats.org/officeDocument/2006/relationships/image" Target="../media/image97.png"/><Relationship Id="rId104" Type="http://schemas.openxmlformats.org/officeDocument/2006/relationships/image" Target="../media/image104.png"/><Relationship Id="rId120" Type="http://schemas.openxmlformats.org/officeDocument/2006/relationships/image" Target="../media/image120.png"/><Relationship Id="rId125" Type="http://schemas.openxmlformats.org/officeDocument/2006/relationships/image" Target="../media/image125.png"/><Relationship Id="rId141" Type="http://schemas.openxmlformats.org/officeDocument/2006/relationships/image" Target="../media/image141.png"/><Relationship Id="rId7" Type="http://schemas.openxmlformats.org/officeDocument/2006/relationships/image" Target="../media/image7.png"/><Relationship Id="rId71" Type="http://schemas.openxmlformats.org/officeDocument/2006/relationships/image" Target="../media/image71.jpeg"/><Relationship Id="rId92" Type="http://schemas.openxmlformats.org/officeDocument/2006/relationships/image" Target="../media/image92.png"/><Relationship Id="rId2" Type="http://schemas.openxmlformats.org/officeDocument/2006/relationships/image" Target="../media/image2.png"/><Relationship Id="rId29" Type="http://schemas.openxmlformats.org/officeDocument/2006/relationships/image" Target="../media/image29.jpeg"/><Relationship Id="rId24" Type="http://schemas.openxmlformats.org/officeDocument/2006/relationships/image" Target="../media/image24.jpeg"/><Relationship Id="rId40" Type="http://schemas.openxmlformats.org/officeDocument/2006/relationships/image" Target="../media/image40.jpeg"/><Relationship Id="rId45" Type="http://schemas.openxmlformats.org/officeDocument/2006/relationships/image" Target="../media/image45.png"/><Relationship Id="rId66" Type="http://schemas.openxmlformats.org/officeDocument/2006/relationships/image" Target="../media/image66.png"/><Relationship Id="rId87" Type="http://schemas.openxmlformats.org/officeDocument/2006/relationships/image" Target="../media/image87.jpeg"/><Relationship Id="rId110" Type="http://schemas.openxmlformats.org/officeDocument/2006/relationships/image" Target="../media/image110.png"/><Relationship Id="rId115" Type="http://schemas.openxmlformats.org/officeDocument/2006/relationships/image" Target="../media/image115.jpeg"/><Relationship Id="rId131" Type="http://schemas.openxmlformats.org/officeDocument/2006/relationships/image" Target="../media/image131.png"/><Relationship Id="rId136" Type="http://schemas.openxmlformats.org/officeDocument/2006/relationships/image" Target="../media/image136.png"/><Relationship Id="rId61" Type="http://schemas.openxmlformats.org/officeDocument/2006/relationships/image" Target="../media/image61.jpeg"/><Relationship Id="rId82" Type="http://schemas.openxmlformats.org/officeDocument/2006/relationships/image" Target="../media/image82.png"/><Relationship Id="rId19" Type="http://schemas.openxmlformats.org/officeDocument/2006/relationships/image" Target="../media/image19.png"/><Relationship Id="rId14" Type="http://schemas.openxmlformats.org/officeDocument/2006/relationships/image" Target="../media/image14.jpeg"/><Relationship Id="rId30" Type="http://schemas.openxmlformats.org/officeDocument/2006/relationships/image" Target="../media/image30.png"/><Relationship Id="rId35" Type="http://schemas.openxmlformats.org/officeDocument/2006/relationships/image" Target="../media/image35.png"/><Relationship Id="rId56" Type="http://schemas.openxmlformats.org/officeDocument/2006/relationships/image" Target="../media/image56.png"/><Relationship Id="rId77" Type="http://schemas.openxmlformats.org/officeDocument/2006/relationships/image" Target="../media/image77.jpeg"/><Relationship Id="rId100" Type="http://schemas.openxmlformats.org/officeDocument/2006/relationships/image" Target="../media/image100.jpeg"/><Relationship Id="rId105" Type="http://schemas.openxmlformats.org/officeDocument/2006/relationships/image" Target="../media/image105.png"/><Relationship Id="rId126" Type="http://schemas.openxmlformats.org/officeDocument/2006/relationships/image" Target="../media/image126.png"/></Relationships>
</file>

<file path=ppt/slides/_rels/slide2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146.jpg"/></Relationships>
</file>

<file path=ppt/slides/_rels/slide24.xml.rels><?xml version="1.0" encoding="UTF-8" standalone="yes"?>
<Relationships xmlns="http://schemas.openxmlformats.org/package/2006/relationships"><Relationship Id="rId3" Type="http://schemas.openxmlformats.org/officeDocument/2006/relationships/hyperlink" Target="mailto:panama@buildingdecarb.org"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mailto:ashleigh@buildingdecarb.org" TargetMode="External"/><Relationship Id="rId5" Type="http://schemas.openxmlformats.org/officeDocument/2006/relationships/hyperlink" Target="mailto:michelle@common-spark.com" TargetMode="External"/><Relationship Id="rId4" Type="http://schemas.openxmlformats.org/officeDocument/2006/relationships/hyperlink" Target="http://mad.stano@greenlining.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attendee.gotowebinar.com/register/7562363320212796944"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bit.ly/BDCGasWebinar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buildingdecarb.org/"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mailto:Ashleigh@buildingdecarb.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a154f1aa47_2_75"/>
          <p:cNvSpPr txBox="1">
            <a:spLocks noGrp="1"/>
          </p:cNvSpPr>
          <p:nvPr>
            <p:ph type="ctrTitle"/>
          </p:nvPr>
        </p:nvSpPr>
        <p:spPr>
          <a:xfrm>
            <a:off x="1143000" y="3753497"/>
            <a:ext cx="6858000" cy="1790700"/>
          </a:xfrm>
          <a:prstGeom prst="rect">
            <a:avLst/>
          </a:prstGeom>
          <a:noFill/>
          <a:ln>
            <a:noFill/>
          </a:ln>
        </p:spPr>
        <p:txBody>
          <a:bodyPr spcFirstLastPara="1" vert="horz" wrap="square" lIns="68575" tIns="34275" rIns="68575" bIns="34275" rtlCol="0" anchor="b" anchorCtr="0">
            <a:noAutofit/>
          </a:bodyPr>
          <a:lstStyle/>
          <a:p>
            <a:pPr>
              <a:spcBef>
                <a:spcPts val="0"/>
              </a:spcBef>
              <a:buClr>
                <a:schemeClr val="dk1"/>
              </a:buClr>
              <a:buSzPts val="3600"/>
            </a:pPr>
            <a:r>
              <a:rPr lang="en-US" sz="3600" i="1"/>
              <a:t>Long-Term Gas Planning Proceeding Webinar Series</a:t>
            </a:r>
            <a:br>
              <a:rPr lang="en-US" sz="1100" i="1"/>
            </a:br>
            <a:endParaRPr sz="2700"/>
          </a:p>
        </p:txBody>
      </p:sp>
      <p:pic>
        <p:nvPicPr>
          <p:cNvPr id="157" name="Google Shape;157;ga154f1aa47_2_75"/>
          <p:cNvPicPr preferRelativeResize="0"/>
          <p:nvPr/>
        </p:nvPicPr>
        <p:blipFill rotWithShape="1">
          <a:blip r:embed="rId3">
            <a:alphaModFix/>
          </a:blip>
          <a:srcRect t="-1"/>
          <a:stretch/>
        </p:blipFill>
        <p:spPr>
          <a:xfrm>
            <a:off x="3792721" y="1135079"/>
            <a:ext cx="1582372" cy="1569609"/>
          </a:xfrm>
          <a:prstGeom prst="rect">
            <a:avLst/>
          </a:prstGeom>
          <a:noFill/>
          <a:ln>
            <a:noFill/>
          </a:ln>
        </p:spPr>
      </p:pic>
      <p:sp>
        <p:nvSpPr>
          <p:cNvPr id="158" name="Google Shape;158;ga154f1aa47_2_75"/>
          <p:cNvSpPr txBox="1"/>
          <p:nvPr/>
        </p:nvSpPr>
        <p:spPr>
          <a:xfrm>
            <a:off x="1143000" y="2381251"/>
            <a:ext cx="6858000" cy="1790700"/>
          </a:xfrm>
          <a:prstGeom prst="rect">
            <a:avLst/>
          </a:prstGeom>
          <a:noFill/>
          <a:ln>
            <a:noFill/>
          </a:ln>
        </p:spPr>
        <p:txBody>
          <a:bodyPr spcFirstLastPara="1" wrap="square" lIns="68575" tIns="34275" rIns="68575" bIns="34275" anchor="b" anchorCtr="0">
            <a:noAutofit/>
          </a:bodyPr>
          <a:lstStyle/>
          <a:p>
            <a:pPr algn="ctr">
              <a:lnSpc>
                <a:spcPct val="90000"/>
              </a:lnSpc>
              <a:buClr>
                <a:schemeClr val="dk1"/>
              </a:buClr>
              <a:buSzPts val="4500"/>
            </a:pPr>
            <a:r>
              <a:rPr lang="en-US" sz="4500">
                <a:solidFill>
                  <a:schemeClr val="dk1"/>
                </a:solidFill>
                <a:latin typeface="Calibri"/>
                <a:ea typeface="Calibri"/>
                <a:cs typeface="Calibri"/>
                <a:sym typeface="Calibri"/>
              </a:rPr>
              <a:t>Building Decarbonization Coalition Presents:</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p:nvPr/>
        </p:nvSpPr>
        <p:spPr>
          <a:xfrm>
            <a:off x="63700" y="947275"/>
            <a:ext cx="4833300" cy="5053500"/>
          </a:xfrm>
          <a:prstGeom prst="rect">
            <a:avLst/>
          </a:prstGeom>
          <a:noFill/>
          <a:ln>
            <a:noFill/>
          </a:ln>
        </p:spPr>
        <p:txBody>
          <a:bodyPr spcFirstLastPara="1" wrap="square" lIns="68575" tIns="34275" rIns="68575" bIns="34275" anchor="t" anchorCtr="0">
            <a:noAutofit/>
          </a:bodyPr>
          <a:lstStyle/>
          <a:p>
            <a:r>
              <a:rPr lang="en" sz="3000" b="1">
                <a:solidFill>
                  <a:schemeClr val="dk1"/>
                </a:solidFill>
                <a:latin typeface="Roboto Mono"/>
                <a:ea typeface="Roboto Mono"/>
                <a:cs typeface="Roboto Mono"/>
                <a:sym typeface="Roboto Mono"/>
              </a:rPr>
              <a:t>ROAD MAP</a:t>
            </a:r>
            <a:endParaRPr sz="3000" b="1">
              <a:solidFill>
                <a:schemeClr val="dk1"/>
              </a:solidFill>
              <a:latin typeface="Roboto Mono"/>
              <a:ea typeface="Roboto Mono"/>
              <a:cs typeface="Roboto Mono"/>
              <a:sym typeface="Roboto Mono"/>
            </a:endParaRPr>
          </a:p>
          <a:p>
            <a:pPr marL="215900" indent="-209550">
              <a:buClr>
                <a:schemeClr val="dk1"/>
              </a:buClr>
              <a:buSzPts val="2100"/>
              <a:buFont typeface="Roboto Mono"/>
              <a:buChar char="•"/>
            </a:pPr>
            <a:r>
              <a:rPr lang="en" sz="2800">
                <a:solidFill>
                  <a:schemeClr val="dk1"/>
                </a:solidFill>
                <a:latin typeface="Roboto Mono"/>
                <a:ea typeface="Roboto Mono"/>
                <a:cs typeface="Roboto Mono"/>
                <a:sym typeface="Roboto Mono"/>
              </a:rPr>
              <a:t>EQUITY GROUNDING</a:t>
            </a:r>
            <a:endParaRPr sz="2800">
              <a:solidFill>
                <a:schemeClr val="dk1"/>
              </a:solidFill>
              <a:latin typeface="Roboto Mono"/>
              <a:ea typeface="Roboto Mono"/>
              <a:cs typeface="Roboto Mono"/>
              <a:sym typeface="Roboto Mono"/>
            </a:endParaRPr>
          </a:p>
          <a:p>
            <a:pPr marL="342900"/>
            <a:endParaRPr sz="2800">
              <a:solidFill>
                <a:schemeClr val="dk1"/>
              </a:solidFill>
              <a:latin typeface="Roboto Mono"/>
              <a:ea typeface="Roboto Mono"/>
              <a:cs typeface="Roboto Mono"/>
              <a:sym typeface="Roboto Mono"/>
            </a:endParaRPr>
          </a:p>
          <a:p>
            <a:pPr marL="215900" indent="-209550">
              <a:buClr>
                <a:schemeClr val="dk1"/>
              </a:buClr>
              <a:buSzPts val="2100"/>
              <a:buFont typeface="Roboto Mono"/>
              <a:buChar char="•"/>
            </a:pPr>
            <a:r>
              <a:rPr lang="en" sz="2800">
                <a:solidFill>
                  <a:schemeClr val="dk1"/>
                </a:solidFill>
                <a:latin typeface="Roboto Mono"/>
                <a:ea typeface="Roboto Mono"/>
                <a:cs typeface="Roboto Mono"/>
                <a:sym typeface="Roboto Mono"/>
              </a:rPr>
              <a:t>WHERE ARE WE STARTING FROM?</a:t>
            </a:r>
            <a:endParaRPr sz="2800">
              <a:solidFill>
                <a:schemeClr val="dk1"/>
              </a:solidFill>
              <a:latin typeface="Roboto Mono"/>
              <a:ea typeface="Roboto Mono"/>
              <a:cs typeface="Roboto Mono"/>
              <a:sym typeface="Roboto Mono"/>
            </a:endParaRPr>
          </a:p>
          <a:p>
            <a:pPr marL="342900"/>
            <a:endParaRPr sz="2800">
              <a:solidFill>
                <a:schemeClr val="dk1"/>
              </a:solidFill>
              <a:latin typeface="Roboto Mono"/>
              <a:ea typeface="Roboto Mono"/>
              <a:cs typeface="Roboto Mono"/>
              <a:sym typeface="Roboto Mono"/>
            </a:endParaRPr>
          </a:p>
          <a:p>
            <a:pPr marL="215900" indent="-209550">
              <a:buClr>
                <a:schemeClr val="dk1"/>
              </a:buClr>
              <a:buSzPts val="2100"/>
              <a:buFont typeface="Roboto Mono"/>
              <a:buChar char="•"/>
            </a:pPr>
            <a:r>
              <a:rPr lang="en" sz="2800">
                <a:solidFill>
                  <a:schemeClr val="dk1"/>
                </a:solidFill>
                <a:latin typeface="Roboto Mono"/>
                <a:ea typeface="Roboto Mono"/>
                <a:cs typeface="Roboto Mono"/>
                <a:sym typeface="Roboto Mono"/>
              </a:rPr>
              <a:t>EQUITY IMPACTS OF GAS TRANSITION</a:t>
            </a:r>
            <a:endParaRPr sz="2800">
              <a:solidFill>
                <a:schemeClr val="dk1"/>
              </a:solidFill>
              <a:latin typeface="Roboto Mono"/>
              <a:ea typeface="Roboto Mono"/>
              <a:cs typeface="Roboto Mono"/>
              <a:sym typeface="Roboto Mono"/>
            </a:endParaRPr>
          </a:p>
          <a:p>
            <a:endParaRPr sz="2800">
              <a:solidFill>
                <a:schemeClr val="dk1"/>
              </a:solidFill>
              <a:latin typeface="Roboto Mono"/>
              <a:ea typeface="Roboto Mono"/>
              <a:cs typeface="Roboto Mono"/>
              <a:sym typeface="Roboto Mono"/>
            </a:endParaRPr>
          </a:p>
          <a:p>
            <a:pPr marL="215900" indent="-209550">
              <a:buClr>
                <a:schemeClr val="dk1"/>
              </a:buClr>
              <a:buSzPts val="2100"/>
              <a:buFont typeface="Roboto Mono"/>
              <a:buChar char="•"/>
            </a:pPr>
            <a:r>
              <a:rPr lang="en" sz="2800">
                <a:solidFill>
                  <a:schemeClr val="dk1"/>
                </a:solidFill>
                <a:latin typeface="Roboto Mono"/>
                <a:ea typeface="Roboto Mono"/>
                <a:cs typeface="Roboto Mono"/>
                <a:sym typeface="Roboto Mono"/>
              </a:rPr>
              <a:t>COMMUNITY-LED SOLUTIONS</a:t>
            </a:r>
            <a:endParaRPr sz="2800">
              <a:solidFill>
                <a:schemeClr val="dk1"/>
              </a:solidFill>
              <a:latin typeface="Roboto Mono"/>
              <a:ea typeface="Roboto Mono"/>
              <a:cs typeface="Roboto Mono"/>
              <a:sym typeface="Roboto Mono"/>
            </a:endParaRPr>
          </a:p>
          <a:p>
            <a:pPr marL="342900"/>
            <a:endParaRPr sz="2800">
              <a:solidFill>
                <a:schemeClr val="dk1"/>
              </a:solidFill>
            </a:endParaRPr>
          </a:p>
          <a:p>
            <a:pPr marL="342900"/>
            <a:endParaRPr sz="2800">
              <a:solidFill>
                <a:schemeClr val="dk1"/>
              </a:solidFill>
            </a:endParaRPr>
          </a:p>
          <a:p>
            <a:endParaRPr sz="3000">
              <a:solidFill>
                <a:schemeClr val="dk1"/>
              </a:solidFill>
              <a:latin typeface="Arial"/>
              <a:ea typeface="Arial"/>
              <a:cs typeface="Arial"/>
              <a:sym typeface="Arial"/>
            </a:endParaRPr>
          </a:p>
          <a:p>
            <a:pPr marL="215900" indent="-25400"/>
            <a:endParaRPr sz="3000">
              <a:solidFill>
                <a:schemeClr val="dk1"/>
              </a:solidFill>
              <a:latin typeface="Arial"/>
              <a:ea typeface="Arial"/>
              <a:cs typeface="Arial"/>
              <a:sym typeface="Arial"/>
            </a:endParaRPr>
          </a:p>
          <a:p>
            <a:pPr marL="215900" indent="-25400"/>
            <a:endParaRPr sz="3000">
              <a:solidFill>
                <a:schemeClr val="dk1"/>
              </a:solidFill>
              <a:latin typeface="Arial"/>
              <a:ea typeface="Arial"/>
              <a:cs typeface="Arial"/>
              <a:sym typeface="Arial"/>
            </a:endParaRPr>
          </a:p>
        </p:txBody>
      </p:sp>
      <p:pic>
        <p:nvPicPr>
          <p:cNvPr id="79" name="Google Shape;79;p16" descr="Image result for goal as happy as this cat"/>
          <p:cNvPicPr preferRelativeResize="0"/>
          <p:nvPr/>
        </p:nvPicPr>
        <p:blipFill rotWithShape="1">
          <a:blip r:embed="rId3">
            <a:alphaModFix/>
          </a:blip>
          <a:srcRect/>
          <a:stretch/>
        </p:blipFill>
        <p:spPr>
          <a:xfrm>
            <a:off x="4897026" y="1721801"/>
            <a:ext cx="4174575" cy="3200975"/>
          </a:xfrm>
          <a:prstGeom prst="rect">
            <a:avLst/>
          </a:prstGeom>
          <a:noFill/>
          <a:ln>
            <a:noFill/>
          </a:ln>
        </p:spPr>
      </p:pic>
      <p:sp>
        <p:nvSpPr>
          <p:cNvPr id="80" name="Google Shape;80;p16"/>
          <p:cNvSpPr txBox="1"/>
          <p:nvPr/>
        </p:nvSpPr>
        <p:spPr>
          <a:xfrm>
            <a:off x="5872663" y="4922775"/>
            <a:ext cx="2223300" cy="807600"/>
          </a:xfrm>
          <a:prstGeom prst="rect">
            <a:avLst/>
          </a:prstGeom>
          <a:noFill/>
          <a:ln>
            <a:noFill/>
          </a:ln>
        </p:spPr>
        <p:txBody>
          <a:bodyPr spcFirstLastPara="1" wrap="square" lIns="91425" tIns="91425" rIns="91425" bIns="91425" anchor="t" anchorCtr="0">
            <a:noAutofit/>
          </a:bodyPr>
          <a:lstStyle/>
          <a:p>
            <a:r>
              <a:rPr lang="en" sz="2200"/>
              <a:t>WHY → HOW</a:t>
            </a:r>
            <a:endParaRPr sz="2200"/>
          </a:p>
        </p:txBody>
      </p:sp>
    </p:spTree>
    <p:extLst>
      <p:ext uri="{BB962C8B-B14F-4D97-AF65-F5344CB8AC3E}">
        <p14:creationId xmlns:p14="http://schemas.microsoft.com/office/powerpoint/2010/main" val="3935225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57200" y="1063228"/>
            <a:ext cx="8229600" cy="857400"/>
          </a:xfrm>
          <a:prstGeom prst="rect">
            <a:avLst/>
          </a:prstGeom>
        </p:spPr>
        <p:txBody>
          <a:bodyPr spcFirstLastPara="1" vert="horz" wrap="square" lIns="91425" tIns="91425" rIns="91425" bIns="91425" rtlCol="0" anchor="ctr" anchorCtr="0">
            <a:noAutofit/>
          </a:bodyPr>
          <a:lstStyle/>
          <a:p>
            <a:pPr algn="ctr">
              <a:spcBef>
                <a:spcPts val="0"/>
              </a:spcBef>
            </a:pPr>
            <a:r>
              <a:rPr lang="en">
                <a:latin typeface="Roboto Mono"/>
                <a:ea typeface="Roboto Mono"/>
                <a:cs typeface="Roboto Mono"/>
                <a:sym typeface="Roboto Mono"/>
              </a:rPr>
              <a:t>Energy Equity</a:t>
            </a:r>
            <a:endParaRPr>
              <a:latin typeface="Roboto Mono"/>
              <a:ea typeface="Roboto Mono"/>
              <a:cs typeface="Roboto Mono"/>
              <a:sym typeface="Roboto Mono"/>
            </a:endParaRPr>
          </a:p>
        </p:txBody>
      </p:sp>
      <p:pic>
        <p:nvPicPr>
          <p:cNvPr id="86" name="Google Shape;86;p17"/>
          <p:cNvPicPr preferRelativeResize="0"/>
          <p:nvPr/>
        </p:nvPicPr>
        <p:blipFill>
          <a:blip r:embed="rId3">
            <a:alphaModFix/>
          </a:blip>
          <a:stretch>
            <a:fillRect/>
          </a:stretch>
        </p:blipFill>
        <p:spPr>
          <a:xfrm>
            <a:off x="201625" y="2057388"/>
            <a:ext cx="2406674" cy="3610024"/>
          </a:xfrm>
          <a:prstGeom prst="rect">
            <a:avLst/>
          </a:prstGeom>
          <a:noFill/>
          <a:ln>
            <a:noFill/>
          </a:ln>
        </p:spPr>
      </p:pic>
      <p:pic>
        <p:nvPicPr>
          <p:cNvPr id="87" name="Google Shape;87;p17"/>
          <p:cNvPicPr preferRelativeResize="0"/>
          <p:nvPr/>
        </p:nvPicPr>
        <p:blipFill>
          <a:blip r:embed="rId4">
            <a:alphaModFix/>
          </a:blip>
          <a:stretch>
            <a:fillRect/>
          </a:stretch>
        </p:blipFill>
        <p:spPr>
          <a:xfrm>
            <a:off x="6448000" y="2057399"/>
            <a:ext cx="2406674" cy="3610002"/>
          </a:xfrm>
          <a:prstGeom prst="rect">
            <a:avLst/>
          </a:prstGeom>
          <a:noFill/>
          <a:ln>
            <a:noFill/>
          </a:ln>
        </p:spPr>
      </p:pic>
      <p:pic>
        <p:nvPicPr>
          <p:cNvPr id="88" name="Google Shape;88;p17"/>
          <p:cNvPicPr preferRelativeResize="0"/>
          <p:nvPr/>
        </p:nvPicPr>
        <p:blipFill>
          <a:blip r:embed="rId5">
            <a:alphaModFix/>
          </a:blip>
          <a:stretch>
            <a:fillRect/>
          </a:stretch>
        </p:blipFill>
        <p:spPr>
          <a:xfrm>
            <a:off x="3025488" y="1998650"/>
            <a:ext cx="3005300" cy="3727500"/>
          </a:xfrm>
          <a:prstGeom prst="rect">
            <a:avLst/>
          </a:prstGeom>
          <a:noFill/>
          <a:ln>
            <a:noFill/>
          </a:ln>
        </p:spPr>
      </p:pic>
    </p:spTree>
    <p:extLst>
      <p:ext uri="{BB962C8B-B14F-4D97-AF65-F5344CB8AC3E}">
        <p14:creationId xmlns:p14="http://schemas.microsoft.com/office/powerpoint/2010/main" val="2320590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l="3278"/>
          <a:stretch/>
        </p:blipFill>
        <p:spPr>
          <a:xfrm>
            <a:off x="287526" y="1214112"/>
            <a:ext cx="4568449" cy="4589526"/>
          </a:xfrm>
          <a:prstGeom prst="rect">
            <a:avLst/>
          </a:prstGeom>
          <a:noFill/>
          <a:ln>
            <a:noFill/>
          </a:ln>
        </p:spPr>
      </p:pic>
      <p:pic>
        <p:nvPicPr>
          <p:cNvPr id="94" name="Google Shape;94;p18"/>
          <p:cNvPicPr preferRelativeResize="0"/>
          <p:nvPr/>
        </p:nvPicPr>
        <p:blipFill rotWithShape="1">
          <a:blip r:embed="rId3">
            <a:alphaModFix/>
          </a:blip>
          <a:srcRect l="84946" t="78334" b="4250"/>
          <a:stretch/>
        </p:blipFill>
        <p:spPr>
          <a:xfrm>
            <a:off x="1" y="4905799"/>
            <a:ext cx="798699" cy="897851"/>
          </a:xfrm>
          <a:prstGeom prst="rect">
            <a:avLst/>
          </a:prstGeom>
          <a:noFill/>
          <a:ln>
            <a:noFill/>
          </a:ln>
        </p:spPr>
      </p:pic>
      <p:pic>
        <p:nvPicPr>
          <p:cNvPr id="95" name="Google Shape;95;p18"/>
          <p:cNvPicPr preferRelativeResize="0"/>
          <p:nvPr/>
        </p:nvPicPr>
        <p:blipFill>
          <a:blip r:embed="rId4">
            <a:alphaModFix/>
          </a:blip>
          <a:stretch>
            <a:fillRect/>
          </a:stretch>
        </p:blipFill>
        <p:spPr>
          <a:xfrm>
            <a:off x="4770914" y="957413"/>
            <a:ext cx="4135913" cy="4943174"/>
          </a:xfrm>
          <a:prstGeom prst="rect">
            <a:avLst/>
          </a:prstGeom>
          <a:noFill/>
          <a:ln>
            <a:noFill/>
          </a:ln>
        </p:spPr>
      </p:pic>
    </p:spTree>
    <p:extLst>
      <p:ext uri="{BB962C8B-B14F-4D97-AF65-F5344CB8AC3E}">
        <p14:creationId xmlns:p14="http://schemas.microsoft.com/office/powerpoint/2010/main" val="68960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9"/>
          <p:cNvPicPr preferRelativeResize="0"/>
          <p:nvPr/>
        </p:nvPicPr>
        <p:blipFill rotWithShape="1">
          <a:blip r:embed="rId3">
            <a:alphaModFix/>
          </a:blip>
          <a:srcRect/>
          <a:stretch/>
        </p:blipFill>
        <p:spPr>
          <a:xfrm>
            <a:off x="236925" y="1331889"/>
            <a:ext cx="3775900" cy="4194225"/>
          </a:xfrm>
          <a:prstGeom prst="rect">
            <a:avLst/>
          </a:prstGeom>
          <a:noFill/>
          <a:ln>
            <a:noFill/>
          </a:ln>
        </p:spPr>
      </p:pic>
      <p:pic>
        <p:nvPicPr>
          <p:cNvPr id="101" name="Google Shape;101;p19"/>
          <p:cNvPicPr preferRelativeResize="0"/>
          <p:nvPr/>
        </p:nvPicPr>
        <p:blipFill rotWithShape="1">
          <a:blip r:embed="rId4">
            <a:alphaModFix/>
          </a:blip>
          <a:srcRect/>
          <a:stretch/>
        </p:blipFill>
        <p:spPr>
          <a:xfrm>
            <a:off x="4012826" y="1009650"/>
            <a:ext cx="4826375" cy="1921254"/>
          </a:xfrm>
          <a:prstGeom prst="rect">
            <a:avLst/>
          </a:prstGeom>
          <a:noFill/>
          <a:ln>
            <a:noFill/>
          </a:ln>
        </p:spPr>
      </p:pic>
      <p:sp>
        <p:nvSpPr>
          <p:cNvPr id="102" name="Google Shape;102;p19"/>
          <p:cNvSpPr txBox="1"/>
          <p:nvPr/>
        </p:nvSpPr>
        <p:spPr>
          <a:xfrm>
            <a:off x="4085675" y="3053813"/>
            <a:ext cx="4376700" cy="12810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400">
                <a:solidFill>
                  <a:srgbClr val="000000"/>
                </a:solidFill>
                <a:latin typeface="Roboto Mono"/>
                <a:ea typeface="Roboto Mono"/>
                <a:cs typeface="Roboto Mono"/>
                <a:sym typeface="Roboto Mono"/>
              </a:rPr>
              <a:t>Policy Barriers:</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Market Delivery</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Program Integration</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Data Limitations</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Unrecognized Non-Energy Benefits (NEBs)</a:t>
            </a:r>
            <a:endParaRPr sz="1400">
              <a:solidFill>
                <a:srgbClr val="000000"/>
              </a:solidFill>
              <a:latin typeface="Roboto Mono"/>
              <a:ea typeface="Roboto Mono"/>
              <a:cs typeface="Roboto Mono"/>
              <a:sym typeface="Roboto Mono"/>
            </a:endParaRPr>
          </a:p>
        </p:txBody>
      </p:sp>
      <p:sp>
        <p:nvSpPr>
          <p:cNvPr id="103" name="Google Shape;103;p19"/>
          <p:cNvSpPr txBox="1"/>
          <p:nvPr/>
        </p:nvSpPr>
        <p:spPr>
          <a:xfrm>
            <a:off x="4170450" y="4515925"/>
            <a:ext cx="4511100" cy="11937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400">
                <a:solidFill>
                  <a:srgbClr val="000000"/>
                </a:solidFill>
                <a:latin typeface="Roboto Mono"/>
                <a:ea typeface="Roboto Mono"/>
                <a:cs typeface="Roboto Mono"/>
                <a:sym typeface="Roboto Mono"/>
              </a:rPr>
              <a:t>Additional Burdens:</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Energy Burden </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Disconnections</a:t>
            </a:r>
            <a:endParaRPr sz="1400">
              <a:solidFill>
                <a:srgbClr val="000000"/>
              </a:solidFill>
              <a:latin typeface="Roboto Mono"/>
              <a:ea typeface="Roboto Mono"/>
              <a:cs typeface="Roboto Mono"/>
              <a:sym typeface="Roboto Mono"/>
            </a:endParaRPr>
          </a:p>
          <a:p>
            <a:pPr marL="457200" indent="-317500">
              <a:buClr>
                <a:srgbClr val="000000"/>
              </a:buClr>
              <a:buSzPts val="1400"/>
              <a:buFont typeface="Roboto Mono"/>
              <a:buChar char="●"/>
            </a:pPr>
            <a:r>
              <a:rPr lang="en" sz="1400">
                <a:solidFill>
                  <a:srgbClr val="000000"/>
                </a:solidFill>
                <a:latin typeface="Roboto Mono"/>
                <a:ea typeface="Roboto Mono"/>
                <a:cs typeface="Roboto Mono"/>
                <a:sym typeface="Roboto Mono"/>
              </a:rPr>
              <a:t>Access to Services + Technologies</a:t>
            </a:r>
            <a:endParaRPr sz="1400">
              <a:solidFill>
                <a:srgbClr val="000000"/>
              </a:solidFill>
              <a:latin typeface="Roboto Mono"/>
              <a:ea typeface="Roboto Mono"/>
              <a:cs typeface="Roboto Mono"/>
              <a:sym typeface="Roboto Mono"/>
            </a:endParaRPr>
          </a:p>
          <a:p>
            <a:pPr>
              <a:buClr>
                <a:srgbClr val="000000"/>
              </a:buClr>
              <a:buSzPts val="1400"/>
            </a:pP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290119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0"/>
          <p:cNvPicPr preferRelativeResize="0"/>
          <p:nvPr/>
        </p:nvPicPr>
        <p:blipFill rotWithShape="1">
          <a:blip r:embed="rId3">
            <a:alphaModFix/>
          </a:blip>
          <a:srcRect/>
          <a:stretch/>
        </p:blipFill>
        <p:spPr>
          <a:xfrm>
            <a:off x="346300" y="1915450"/>
            <a:ext cx="4287076" cy="3027100"/>
          </a:xfrm>
          <a:prstGeom prst="rect">
            <a:avLst/>
          </a:prstGeom>
          <a:noFill/>
          <a:ln>
            <a:noFill/>
          </a:ln>
        </p:spPr>
      </p:pic>
      <p:pic>
        <p:nvPicPr>
          <p:cNvPr id="109" name="Google Shape;109;p20"/>
          <p:cNvPicPr preferRelativeResize="0"/>
          <p:nvPr/>
        </p:nvPicPr>
        <p:blipFill rotWithShape="1">
          <a:blip r:embed="rId4">
            <a:alphaModFix/>
          </a:blip>
          <a:srcRect/>
          <a:stretch/>
        </p:blipFill>
        <p:spPr>
          <a:xfrm>
            <a:off x="4633377" y="1818701"/>
            <a:ext cx="4205823" cy="3220601"/>
          </a:xfrm>
          <a:prstGeom prst="rect">
            <a:avLst/>
          </a:prstGeom>
          <a:noFill/>
          <a:ln>
            <a:noFill/>
          </a:ln>
        </p:spPr>
      </p:pic>
    </p:spTree>
    <p:extLst>
      <p:ext uri="{BB962C8B-B14F-4D97-AF65-F5344CB8AC3E}">
        <p14:creationId xmlns:p14="http://schemas.microsoft.com/office/powerpoint/2010/main" val="144770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1"/>
          <p:cNvPicPr preferRelativeResize="0"/>
          <p:nvPr/>
        </p:nvPicPr>
        <p:blipFill rotWithShape="1">
          <a:blip r:embed="rId3">
            <a:alphaModFix/>
          </a:blip>
          <a:srcRect/>
          <a:stretch/>
        </p:blipFill>
        <p:spPr>
          <a:xfrm>
            <a:off x="289069" y="2407239"/>
            <a:ext cx="4805438" cy="2332613"/>
          </a:xfrm>
          <a:prstGeom prst="rect">
            <a:avLst/>
          </a:prstGeom>
          <a:noFill/>
          <a:ln>
            <a:noFill/>
          </a:ln>
        </p:spPr>
      </p:pic>
      <p:sp>
        <p:nvSpPr>
          <p:cNvPr id="116" name="Google Shape;116;p21"/>
          <p:cNvSpPr txBox="1"/>
          <p:nvPr/>
        </p:nvSpPr>
        <p:spPr>
          <a:xfrm>
            <a:off x="364744" y="1444013"/>
            <a:ext cx="7537800" cy="449700"/>
          </a:xfrm>
          <a:prstGeom prst="rect">
            <a:avLst/>
          </a:prstGeom>
          <a:noFill/>
          <a:ln>
            <a:noFill/>
          </a:ln>
        </p:spPr>
        <p:txBody>
          <a:bodyPr spcFirstLastPara="1" wrap="square" lIns="68575" tIns="68575" rIns="68575" bIns="68575" anchor="t" anchorCtr="0">
            <a:noAutofit/>
          </a:bodyPr>
          <a:lstStyle/>
          <a:p>
            <a:pPr>
              <a:buClr>
                <a:srgbClr val="000000"/>
              </a:buClr>
              <a:buSzPts val="1400"/>
            </a:pPr>
            <a:r>
              <a:rPr lang="en" sz="1400" b="1" u="sng">
                <a:solidFill>
                  <a:schemeClr val="hlink"/>
                </a:solidFill>
                <a:latin typeface="Verdana"/>
                <a:ea typeface="Verdana"/>
                <a:cs typeface="Verdana"/>
                <a:sym typeface="Verdana"/>
                <a:hlinkClick r:id="rId4"/>
              </a:rPr>
              <a:t>CPUC Workshop </a:t>
            </a:r>
            <a:r>
              <a:rPr lang="en" sz="1400" b="1">
                <a:solidFill>
                  <a:srgbClr val="000000"/>
                </a:solidFill>
                <a:latin typeface="Verdana"/>
                <a:ea typeface="Verdana"/>
                <a:cs typeface="Verdana"/>
                <a:sym typeface="Verdana"/>
              </a:rPr>
              <a:t>on COVID Impacts on Customers in the Energy Sector November 12, 2020</a:t>
            </a:r>
            <a:endParaRPr sz="1500" b="1">
              <a:solidFill>
                <a:srgbClr val="000000"/>
              </a:solidFill>
              <a:latin typeface="Verdana"/>
              <a:ea typeface="Verdana"/>
              <a:cs typeface="Verdana"/>
              <a:sym typeface="Verdana"/>
            </a:endParaRPr>
          </a:p>
        </p:txBody>
      </p:sp>
      <p:pic>
        <p:nvPicPr>
          <p:cNvPr id="117" name="Google Shape;117;p21"/>
          <p:cNvPicPr preferRelativeResize="0"/>
          <p:nvPr/>
        </p:nvPicPr>
        <p:blipFill rotWithShape="1">
          <a:blip r:embed="rId5">
            <a:alphaModFix/>
          </a:blip>
          <a:srcRect/>
          <a:stretch/>
        </p:blipFill>
        <p:spPr>
          <a:xfrm>
            <a:off x="5156926" y="2607450"/>
            <a:ext cx="3910219" cy="2132400"/>
          </a:xfrm>
          <a:prstGeom prst="rect">
            <a:avLst/>
          </a:prstGeom>
          <a:noFill/>
          <a:ln>
            <a:noFill/>
          </a:ln>
        </p:spPr>
      </p:pic>
    </p:spTree>
    <p:extLst>
      <p:ext uri="{BB962C8B-B14F-4D97-AF65-F5344CB8AC3E}">
        <p14:creationId xmlns:p14="http://schemas.microsoft.com/office/powerpoint/2010/main" val="814225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2"/>
          <p:cNvPicPr preferRelativeResize="0"/>
          <p:nvPr/>
        </p:nvPicPr>
        <p:blipFill>
          <a:blip r:embed="rId3">
            <a:alphaModFix/>
          </a:blip>
          <a:stretch>
            <a:fillRect/>
          </a:stretch>
        </p:blipFill>
        <p:spPr>
          <a:xfrm>
            <a:off x="152400" y="1009650"/>
            <a:ext cx="4350322" cy="4838700"/>
          </a:xfrm>
          <a:prstGeom prst="rect">
            <a:avLst/>
          </a:prstGeom>
          <a:noFill/>
          <a:ln>
            <a:noFill/>
          </a:ln>
        </p:spPr>
      </p:pic>
      <p:pic>
        <p:nvPicPr>
          <p:cNvPr id="123" name="Google Shape;123;p22"/>
          <p:cNvPicPr preferRelativeResize="0"/>
          <p:nvPr/>
        </p:nvPicPr>
        <p:blipFill>
          <a:blip r:embed="rId4">
            <a:alphaModFix/>
          </a:blip>
          <a:stretch>
            <a:fillRect/>
          </a:stretch>
        </p:blipFill>
        <p:spPr>
          <a:xfrm>
            <a:off x="4843425" y="1484076"/>
            <a:ext cx="3708050" cy="3398049"/>
          </a:xfrm>
          <a:prstGeom prst="rect">
            <a:avLst/>
          </a:prstGeom>
          <a:noFill/>
          <a:ln>
            <a:noFill/>
          </a:ln>
        </p:spPr>
      </p:pic>
    </p:spTree>
    <p:extLst>
      <p:ext uri="{BB962C8B-B14F-4D97-AF65-F5344CB8AC3E}">
        <p14:creationId xmlns:p14="http://schemas.microsoft.com/office/powerpoint/2010/main" val="121054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p:nvPr/>
        </p:nvSpPr>
        <p:spPr>
          <a:xfrm>
            <a:off x="241173" y="1097280"/>
            <a:ext cx="8661600" cy="4663500"/>
          </a:xfrm>
          <a:prstGeom prst="rect">
            <a:avLst/>
          </a:prstGeom>
          <a:solidFill>
            <a:schemeClr val="dk1">
              <a:alpha val="7840"/>
            </a:schemeClr>
          </a:solidFill>
          <a:ln>
            <a:noFill/>
          </a:ln>
        </p:spPr>
        <p:txBody>
          <a:bodyPr spcFirstLastPara="1" wrap="square" lIns="68575" tIns="34275" rIns="68575" bIns="34275" anchor="ctr" anchorCtr="0">
            <a:noAutofit/>
          </a:bodyPr>
          <a:lstStyle/>
          <a:p>
            <a:pPr algn="ctr"/>
            <a:endParaRPr sz="1400">
              <a:solidFill>
                <a:schemeClr val="lt1"/>
              </a:solidFill>
              <a:latin typeface="Calibri"/>
              <a:ea typeface="Calibri"/>
              <a:cs typeface="Calibri"/>
              <a:sym typeface="Calibri"/>
            </a:endParaRPr>
          </a:p>
        </p:txBody>
      </p:sp>
      <p:sp>
        <p:nvSpPr>
          <p:cNvPr id="130" name="Google Shape;130;p23"/>
          <p:cNvSpPr txBox="1">
            <a:spLocks noGrp="1"/>
          </p:cNvSpPr>
          <p:nvPr>
            <p:ph type="title"/>
          </p:nvPr>
        </p:nvSpPr>
        <p:spPr>
          <a:xfrm>
            <a:off x="628650" y="1580158"/>
            <a:ext cx="2620800" cy="3697800"/>
          </a:xfrm>
          <a:prstGeom prst="rect">
            <a:avLst/>
          </a:prstGeom>
          <a:noFill/>
          <a:ln>
            <a:noFill/>
          </a:ln>
        </p:spPr>
        <p:txBody>
          <a:bodyPr spcFirstLastPara="1" vert="horz" wrap="square" lIns="68575" tIns="34275" rIns="68575" bIns="34275" rtlCol="0" anchor="ctr" anchorCtr="0">
            <a:noAutofit/>
          </a:bodyPr>
          <a:lstStyle/>
          <a:p>
            <a:pPr algn="r">
              <a:spcBef>
                <a:spcPts val="0"/>
              </a:spcBef>
              <a:buClr>
                <a:srgbClr val="96C93D"/>
              </a:buClr>
              <a:buSzPts val="3300"/>
            </a:pPr>
            <a:r>
              <a:rPr lang="en" sz="3300">
                <a:solidFill>
                  <a:srgbClr val="96C93D"/>
                </a:solidFill>
                <a:latin typeface="Oswald"/>
                <a:ea typeface="Oswald"/>
                <a:cs typeface="Oswald"/>
                <a:sym typeface="Oswald"/>
              </a:rPr>
              <a:t>Vision </a:t>
            </a:r>
            <a:endParaRPr/>
          </a:p>
        </p:txBody>
      </p:sp>
      <p:sp>
        <p:nvSpPr>
          <p:cNvPr id="132" name="Google Shape;132;p23"/>
          <p:cNvSpPr txBox="1">
            <a:spLocks noGrp="1"/>
          </p:cNvSpPr>
          <p:nvPr>
            <p:ph sz="half" idx="1"/>
          </p:nvPr>
        </p:nvSpPr>
        <p:spPr>
          <a:xfrm>
            <a:off x="3732000" y="2314088"/>
            <a:ext cx="4783200" cy="2423700"/>
          </a:xfrm>
          <a:prstGeom prst="rect">
            <a:avLst/>
          </a:prstGeom>
          <a:noFill/>
          <a:ln>
            <a:noFill/>
          </a:ln>
        </p:spPr>
        <p:txBody>
          <a:bodyPr spcFirstLastPara="1" vert="horz" wrap="square" lIns="68575" tIns="34275" rIns="68575" bIns="34275" rtlCol="0" anchor="ctr" anchorCtr="0">
            <a:noAutofit/>
          </a:bodyPr>
          <a:lstStyle/>
          <a:p>
            <a:pPr marL="0" indent="0">
              <a:spcBef>
                <a:spcPts val="0"/>
              </a:spcBef>
              <a:spcAft>
                <a:spcPts val="1600"/>
              </a:spcAft>
              <a:buClr>
                <a:schemeClr val="dk1"/>
              </a:buClr>
              <a:buSzPts val="2100"/>
              <a:buNone/>
            </a:pPr>
            <a:r>
              <a:rPr lang="en" sz="2100">
                <a:solidFill>
                  <a:srgbClr val="000000"/>
                </a:solidFill>
                <a:latin typeface="Oswald"/>
                <a:ea typeface="Oswald"/>
                <a:cs typeface="Oswald"/>
                <a:sym typeface="Oswald"/>
              </a:rPr>
              <a:t>Building electrification must focus first and primarily on the goal of improving the health and resilience of the people and all communities must have the opportunity to shape and benefit from building electrification policies. </a:t>
            </a:r>
            <a:endParaRPr>
              <a:solidFill>
                <a:srgbClr val="000000"/>
              </a:solidFill>
            </a:endParaRPr>
          </a:p>
        </p:txBody>
      </p:sp>
      <p:cxnSp>
        <p:nvCxnSpPr>
          <p:cNvPr id="131" name="Google Shape;131;p23"/>
          <p:cNvCxnSpPr/>
          <p:nvPr/>
        </p:nvCxnSpPr>
        <p:spPr>
          <a:xfrm>
            <a:off x="3490722" y="2400300"/>
            <a:ext cx="0" cy="2057400"/>
          </a:xfrm>
          <a:prstGeom prst="straightConnector1">
            <a:avLst/>
          </a:prstGeom>
          <a:noFill/>
          <a:ln w="19050" cap="flat" cmpd="sng">
            <a:solidFill>
              <a:srgbClr val="009783"/>
            </a:solidFill>
            <a:prstDash val="solid"/>
            <a:miter lim="800000"/>
            <a:headEnd type="none" w="sm" len="sm"/>
            <a:tailEnd type="none" w="sm" len="sm"/>
          </a:ln>
        </p:spPr>
      </p:cxnSp>
      <p:pic>
        <p:nvPicPr>
          <p:cNvPr id="133" name="Google Shape;133;p23"/>
          <p:cNvPicPr preferRelativeResize="0"/>
          <p:nvPr/>
        </p:nvPicPr>
        <p:blipFill>
          <a:blip r:embed="rId3">
            <a:alphaModFix/>
          </a:blip>
          <a:stretch>
            <a:fillRect/>
          </a:stretch>
        </p:blipFill>
        <p:spPr>
          <a:xfrm>
            <a:off x="524025" y="1580159"/>
            <a:ext cx="3144100" cy="3891566"/>
          </a:xfrm>
          <a:prstGeom prst="rect">
            <a:avLst/>
          </a:prstGeom>
          <a:noFill/>
          <a:ln>
            <a:noFill/>
          </a:ln>
        </p:spPr>
      </p:pic>
    </p:spTree>
    <p:extLst>
      <p:ext uri="{BB962C8B-B14F-4D97-AF65-F5344CB8AC3E}">
        <p14:creationId xmlns:p14="http://schemas.microsoft.com/office/powerpoint/2010/main" val="4248435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p:nvPr/>
        </p:nvSpPr>
        <p:spPr>
          <a:xfrm>
            <a:off x="3468300" y="2054075"/>
            <a:ext cx="5830500" cy="3613500"/>
          </a:xfrm>
          <a:prstGeom prst="rect">
            <a:avLst/>
          </a:prstGeom>
          <a:noFill/>
          <a:ln>
            <a:noFill/>
          </a:ln>
        </p:spPr>
        <p:txBody>
          <a:bodyPr spcFirstLastPara="1" wrap="square" lIns="91425" tIns="91425" rIns="91425" bIns="91425" anchor="t" anchorCtr="0">
            <a:noAutofit/>
          </a:bodyPr>
          <a:lstStyle/>
          <a:p>
            <a:pPr marL="457200">
              <a:lnSpc>
                <a:spcPct val="114999"/>
              </a:lnSpc>
              <a:buClr>
                <a:srgbClr val="000000"/>
              </a:buClr>
              <a:buSzPts val="1300"/>
            </a:pPr>
            <a:endParaRPr sz="1300">
              <a:solidFill>
                <a:schemeClr val="dk1"/>
              </a:solidFill>
              <a:latin typeface="Roboto Mono"/>
              <a:ea typeface="Roboto Mono"/>
              <a:cs typeface="Roboto Mono"/>
              <a:sym typeface="Roboto Mono"/>
            </a:endParaRPr>
          </a:p>
          <a:p>
            <a:pPr marL="457200">
              <a:lnSpc>
                <a:spcPct val="114999"/>
              </a:lnSpc>
              <a:buClr>
                <a:srgbClr val="000000"/>
              </a:buClr>
              <a:buSzPts val="1300"/>
            </a:pPr>
            <a:endParaRPr sz="13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Bill protections for low-income people</a:t>
            </a:r>
            <a:endParaRPr sz="14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Programs &amp; resources to enable electrification</a:t>
            </a:r>
            <a:endParaRPr sz="14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1 stop shop for all program offerings</a:t>
            </a:r>
            <a:endParaRPr sz="14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Barriers Study (low-income electrification)</a:t>
            </a:r>
            <a:endParaRPr sz="14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Meaningful community engagement</a:t>
            </a:r>
            <a:endParaRPr sz="1400">
              <a:solidFill>
                <a:schemeClr val="dk1"/>
              </a:solidFill>
              <a:latin typeface="Roboto Mono"/>
              <a:ea typeface="Roboto Mono"/>
              <a:cs typeface="Roboto Mono"/>
              <a:sym typeface="Roboto Mono"/>
            </a:endParaRPr>
          </a:p>
          <a:p>
            <a:pPr marL="914400">
              <a:lnSpc>
                <a:spcPct val="114999"/>
              </a:lnSpc>
              <a:buClr>
                <a:srgbClr val="000000"/>
              </a:buClr>
              <a:buSzPts val="1400"/>
            </a:pPr>
            <a:r>
              <a:rPr lang="en" sz="1400">
                <a:solidFill>
                  <a:schemeClr val="dk1"/>
                </a:solidFill>
                <a:latin typeface="Roboto Mono"/>
                <a:ea typeface="Roboto Mono"/>
                <a:cs typeface="Roboto Mono"/>
                <a:sym typeface="Roboto Mono"/>
              </a:rPr>
              <a:t>o</a:t>
            </a:r>
            <a:r>
              <a:rPr lang="en" sz="900">
                <a:solidFill>
                  <a:schemeClr val="dk1"/>
                </a:solidFill>
                <a:latin typeface="Roboto Mono"/>
                <a:ea typeface="Roboto Mono"/>
                <a:cs typeface="Roboto Mono"/>
                <a:sym typeface="Roboto Mono"/>
              </a:rPr>
              <a:t>   </a:t>
            </a:r>
            <a:r>
              <a:rPr lang="en" sz="1400">
                <a:solidFill>
                  <a:schemeClr val="dk1"/>
                </a:solidFill>
                <a:latin typeface="Roboto Mono"/>
                <a:ea typeface="Roboto Mono"/>
                <a:cs typeface="Roboto Mono"/>
                <a:sym typeface="Roboto Mono"/>
              </a:rPr>
              <a:t>Ensure Low-income people &amp; DACs are included in the benefit from gas transition</a:t>
            </a:r>
            <a:endParaRPr sz="1500">
              <a:solidFill>
                <a:srgbClr val="000000"/>
              </a:solidFill>
              <a:latin typeface="Arial"/>
              <a:ea typeface="Arial"/>
              <a:cs typeface="Arial"/>
              <a:sym typeface="Arial"/>
            </a:endParaRPr>
          </a:p>
        </p:txBody>
      </p:sp>
      <p:pic>
        <p:nvPicPr>
          <p:cNvPr id="139" name="Google Shape;139;p24"/>
          <p:cNvPicPr preferRelativeResize="0"/>
          <p:nvPr/>
        </p:nvPicPr>
        <p:blipFill rotWithShape="1">
          <a:blip r:embed="rId3">
            <a:alphaModFix/>
          </a:blip>
          <a:srcRect/>
          <a:stretch/>
        </p:blipFill>
        <p:spPr>
          <a:xfrm>
            <a:off x="130351" y="2626750"/>
            <a:ext cx="4180801" cy="2351700"/>
          </a:xfrm>
          <a:prstGeom prst="rect">
            <a:avLst/>
          </a:prstGeom>
          <a:noFill/>
          <a:ln>
            <a:noFill/>
          </a:ln>
        </p:spPr>
      </p:pic>
      <p:sp>
        <p:nvSpPr>
          <p:cNvPr id="140" name="Google Shape;140;p24"/>
          <p:cNvSpPr txBox="1"/>
          <p:nvPr/>
        </p:nvSpPr>
        <p:spPr>
          <a:xfrm>
            <a:off x="1088300" y="1432300"/>
            <a:ext cx="6629100" cy="718800"/>
          </a:xfrm>
          <a:prstGeom prst="rect">
            <a:avLst/>
          </a:prstGeom>
          <a:noFill/>
          <a:ln>
            <a:noFill/>
          </a:ln>
        </p:spPr>
        <p:txBody>
          <a:bodyPr spcFirstLastPara="1" wrap="square" lIns="91425" tIns="91425" rIns="91425" bIns="91425" anchor="t" anchorCtr="0">
            <a:noAutofit/>
          </a:bodyPr>
          <a:lstStyle/>
          <a:p>
            <a:pPr marL="457200" algn="ctr">
              <a:lnSpc>
                <a:spcPct val="114999"/>
              </a:lnSpc>
              <a:buClr>
                <a:srgbClr val="000000"/>
              </a:buClr>
              <a:buSzPts val="1600"/>
            </a:pPr>
            <a:r>
              <a:rPr lang="en" sz="1600" b="1" dirty="0">
                <a:solidFill>
                  <a:schemeClr val="dk1"/>
                </a:solidFill>
                <a:latin typeface="Roboto Mono"/>
                <a:ea typeface="Roboto Mono"/>
                <a:cs typeface="Roboto Mono"/>
                <a:sym typeface="Roboto Mono"/>
              </a:rPr>
              <a:t>Refresher from Gridworks first round: </a:t>
            </a:r>
            <a:endParaRPr sz="1600" b="1" dirty="0">
              <a:solidFill>
                <a:schemeClr val="dk1"/>
              </a:solidFill>
              <a:latin typeface="Roboto Mono"/>
              <a:ea typeface="Roboto Mono"/>
              <a:cs typeface="Roboto Mono"/>
              <a:sym typeface="Roboto Mono"/>
            </a:endParaRPr>
          </a:p>
          <a:p>
            <a:pPr marL="457200" algn="ctr">
              <a:lnSpc>
                <a:spcPct val="114999"/>
              </a:lnSpc>
              <a:buClr>
                <a:schemeClr val="dk1"/>
              </a:buClr>
              <a:buSzPts val="1100"/>
            </a:pPr>
            <a:r>
              <a:rPr lang="en" sz="1600" b="1" i="1" dirty="0">
                <a:solidFill>
                  <a:schemeClr val="dk1"/>
                </a:solidFill>
                <a:latin typeface="Roboto Mono"/>
                <a:ea typeface="Roboto Mono"/>
                <a:cs typeface="Roboto Mono"/>
                <a:sym typeface="Roboto Mono"/>
              </a:rPr>
              <a:t>CA’s Gas System in Transition </a:t>
            </a:r>
            <a:r>
              <a:rPr lang="en" sz="1600" b="1" dirty="0">
                <a:solidFill>
                  <a:schemeClr val="dk1"/>
                </a:solidFill>
                <a:latin typeface="Roboto Mono"/>
                <a:ea typeface="Roboto Mono"/>
                <a:cs typeface="Roboto Mono"/>
                <a:sym typeface="Roboto Mono"/>
              </a:rPr>
              <a:t>(2019)</a:t>
            </a:r>
            <a:endParaRPr sz="17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24861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subTitle" idx="1"/>
          </p:nvPr>
        </p:nvSpPr>
        <p:spPr>
          <a:xfrm>
            <a:off x="344050" y="1039750"/>
            <a:ext cx="8617500" cy="1350900"/>
          </a:xfrm>
          <a:prstGeom prst="rect">
            <a:avLst/>
          </a:prstGeom>
          <a:noFill/>
          <a:ln>
            <a:noFill/>
          </a:ln>
        </p:spPr>
        <p:txBody>
          <a:bodyPr spcFirstLastPara="1" vert="horz" wrap="square" lIns="91425" tIns="91425" rIns="91425" bIns="91425" rtlCol="0" anchor="t" anchorCtr="0">
            <a:noAutofit/>
          </a:bodyPr>
          <a:lstStyle/>
          <a:p>
            <a:pPr>
              <a:lnSpc>
                <a:spcPct val="100000"/>
              </a:lnSpc>
              <a:spcBef>
                <a:spcPts val="0"/>
              </a:spcBef>
              <a:buSzPts val="2800"/>
            </a:pPr>
            <a:r>
              <a:rPr lang="en">
                <a:solidFill>
                  <a:srgbClr val="000000"/>
                </a:solidFill>
                <a:latin typeface="Roboto Mono"/>
                <a:ea typeface="Roboto Mono"/>
                <a:cs typeface="Roboto Mono"/>
                <a:sym typeface="Roboto Mono"/>
              </a:rPr>
              <a:t>San Joaquin Valley Affordable Energy Pilots - Common Community Elements</a:t>
            </a:r>
            <a:endParaRPr>
              <a:solidFill>
                <a:srgbClr val="000000"/>
              </a:solidFill>
              <a:latin typeface="Roboto Mono"/>
              <a:ea typeface="Roboto Mono"/>
              <a:cs typeface="Roboto Mono"/>
              <a:sym typeface="Roboto Mono"/>
            </a:endParaRPr>
          </a:p>
        </p:txBody>
      </p:sp>
      <p:sp>
        <p:nvSpPr>
          <p:cNvPr id="146" name="Google Shape;146;p25"/>
          <p:cNvSpPr txBox="1"/>
          <p:nvPr/>
        </p:nvSpPr>
        <p:spPr>
          <a:xfrm>
            <a:off x="311625" y="5026000"/>
            <a:ext cx="3442200" cy="894600"/>
          </a:xfrm>
          <a:prstGeom prst="rect">
            <a:avLst/>
          </a:prstGeom>
          <a:noFill/>
          <a:ln>
            <a:noFill/>
          </a:ln>
        </p:spPr>
        <p:txBody>
          <a:bodyPr spcFirstLastPara="1" wrap="square" lIns="91425" tIns="91425" rIns="91425" bIns="91425" anchor="t" anchorCtr="0">
            <a:noAutofit/>
          </a:bodyPr>
          <a:lstStyle/>
          <a:p>
            <a:pPr>
              <a:buClr>
                <a:srgbClr val="000000"/>
              </a:buClr>
              <a:buSzPts val="1400"/>
            </a:pPr>
            <a:r>
              <a:rPr lang="en" sz="1400" b="1">
                <a:solidFill>
                  <a:srgbClr val="000000"/>
                </a:solidFill>
                <a:latin typeface="Roboto Mono"/>
                <a:ea typeface="Roboto Mono"/>
                <a:cs typeface="Roboto Mono"/>
                <a:sym typeface="Roboto Mono"/>
              </a:rPr>
              <a:t>Alpaugh, CA - Community Energy Option Assessment Workshop June 2018</a:t>
            </a:r>
            <a:endParaRPr sz="1400" b="1">
              <a:solidFill>
                <a:srgbClr val="000000"/>
              </a:solidFill>
              <a:latin typeface="Roboto Mono"/>
              <a:ea typeface="Roboto Mono"/>
              <a:cs typeface="Roboto Mono"/>
              <a:sym typeface="Roboto Mono"/>
            </a:endParaRPr>
          </a:p>
        </p:txBody>
      </p:sp>
      <p:sp>
        <p:nvSpPr>
          <p:cNvPr id="147" name="Google Shape;147;p25"/>
          <p:cNvSpPr txBox="1"/>
          <p:nvPr/>
        </p:nvSpPr>
        <p:spPr>
          <a:xfrm>
            <a:off x="3865600" y="1959425"/>
            <a:ext cx="4983600" cy="3705600"/>
          </a:xfrm>
          <a:prstGeom prst="rect">
            <a:avLst/>
          </a:prstGeom>
          <a:noFill/>
          <a:ln>
            <a:noFill/>
          </a:ln>
        </p:spPr>
        <p:txBody>
          <a:bodyPr spcFirstLastPara="1" wrap="square" lIns="91425" tIns="91425" rIns="91425" bIns="91425" anchor="t" anchorCtr="0">
            <a:noAutofit/>
          </a:bodyPr>
          <a:lstStyle/>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Outreach &amp; Education</a:t>
            </a:r>
            <a:endParaRPr sz="2100">
              <a:solidFill>
                <a:srgbClr val="000000"/>
              </a:solidFill>
              <a:latin typeface="Roboto Mono"/>
              <a:ea typeface="Roboto Mono"/>
              <a:cs typeface="Roboto Mono"/>
              <a:sym typeface="Roboto Mono"/>
            </a:endParaRPr>
          </a:p>
          <a:p>
            <a:pPr marL="914400" lvl="1"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Community Energy Navigator</a:t>
            </a:r>
            <a:endParaRPr sz="2100">
              <a:solidFill>
                <a:srgbClr val="000000"/>
              </a:solidFill>
              <a:latin typeface="Roboto Mono"/>
              <a:ea typeface="Roboto Mono"/>
              <a:cs typeface="Roboto Mono"/>
              <a:sym typeface="Roboto Mono"/>
            </a:endParaRPr>
          </a:p>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Bill Savings</a:t>
            </a:r>
            <a:endParaRPr sz="2100">
              <a:solidFill>
                <a:srgbClr val="000000"/>
              </a:solidFill>
              <a:latin typeface="Roboto Mono"/>
              <a:ea typeface="Roboto Mono"/>
              <a:cs typeface="Roboto Mono"/>
              <a:sym typeface="Roboto Mono"/>
            </a:endParaRPr>
          </a:p>
          <a:p>
            <a:pPr marL="914400" lvl="1"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Protections - Rebound Effect</a:t>
            </a:r>
            <a:endParaRPr sz="2100">
              <a:solidFill>
                <a:srgbClr val="000000"/>
              </a:solidFill>
              <a:latin typeface="Roboto Mono"/>
              <a:ea typeface="Roboto Mono"/>
              <a:cs typeface="Roboto Mono"/>
              <a:sym typeface="Roboto Mono"/>
            </a:endParaRPr>
          </a:p>
          <a:p>
            <a:pPr marL="914400" lvl="1"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Savings - Restitution</a:t>
            </a:r>
            <a:endParaRPr sz="2100">
              <a:solidFill>
                <a:srgbClr val="000000"/>
              </a:solidFill>
              <a:latin typeface="Roboto Mono"/>
              <a:ea typeface="Roboto Mono"/>
              <a:cs typeface="Roboto Mono"/>
              <a:sym typeface="Roboto Mono"/>
            </a:endParaRPr>
          </a:p>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Tenant Protections</a:t>
            </a:r>
            <a:endParaRPr sz="2100">
              <a:solidFill>
                <a:srgbClr val="000000"/>
              </a:solidFill>
              <a:latin typeface="Roboto Mono"/>
              <a:ea typeface="Roboto Mono"/>
              <a:cs typeface="Roboto Mono"/>
              <a:sym typeface="Roboto Mono"/>
            </a:endParaRPr>
          </a:p>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Workforce Training/Local Hiring Requirements</a:t>
            </a:r>
            <a:endParaRPr sz="2100">
              <a:solidFill>
                <a:srgbClr val="000000"/>
              </a:solidFill>
              <a:latin typeface="Roboto Mono"/>
              <a:ea typeface="Roboto Mono"/>
              <a:cs typeface="Roboto Mono"/>
              <a:sym typeface="Roboto Mono"/>
            </a:endParaRPr>
          </a:p>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Appliance Warranties</a:t>
            </a:r>
            <a:endParaRPr sz="2100">
              <a:solidFill>
                <a:srgbClr val="000000"/>
              </a:solidFill>
              <a:latin typeface="Roboto Mono"/>
              <a:ea typeface="Roboto Mono"/>
              <a:cs typeface="Roboto Mono"/>
              <a:sym typeface="Roboto Mono"/>
            </a:endParaRPr>
          </a:p>
          <a:p>
            <a:pPr marL="457200" indent="-361950">
              <a:buClr>
                <a:srgbClr val="000000"/>
              </a:buClr>
              <a:buSzPts val="2100"/>
              <a:buFont typeface="Roboto Mono"/>
              <a:buChar char="●"/>
            </a:pPr>
            <a:r>
              <a:rPr lang="en" sz="2100">
                <a:solidFill>
                  <a:srgbClr val="000000"/>
                </a:solidFill>
                <a:latin typeface="Roboto Mono"/>
                <a:ea typeface="Roboto Mono"/>
                <a:cs typeface="Roboto Mono"/>
                <a:sym typeface="Roboto Mono"/>
              </a:rPr>
              <a:t>Community Data Gathering</a:t>
            </a:r>
            <a:endParaRPr sz="2100">
              <a:solidFill>
                <a:srgbClr val="000000"/>
              </a:solidFill>
              <a:latin typeface="Roboto Mono"/>
              <a:ea typeface="Roboto Mono"/>
              <a:cs typeface="Roboto Mono"/>
              <a:sym typeface="Roboto Mono"/>
            </a:endParaRPr>
          </a:p>
        </p:txBody>
      </p:sp>
      <p:pic>
        <p:nvPicPr>
          <p:cNvPr id="148" name="Google Shape;148;p25"/>
          <p:cNvPicPr preferRelativeResize="0"/>
          <p:nvPr/>
        </p:nvPicPr>
        <p:blipFill rotWithShape="1">
          <a:blip r:embed="rId3">
            <a:alphaModFix/>
          </a:blip>
          <a:srcRect/>
          <a:stretch/>
        </p:blipFill>
        <p:spPr>
          <a:xfrm>
            <a:off x="663200" y="2055275"/>
            <a:ext cx="2812976" cy="2970724"/>
          </a:xfrm>
          <a:prstGeom prst="rect">
            <a:avLst/>
          </a:prstGeom>
          <a:noFill/>
          <a:ln>
            <a:noFill/>
          </a:ln>
        </p:spPr>
      </p:pic>
    </p:spTree>
    <p:extLst>
      <p:ext uri="{BB962C8B-B14F-4D97-AF65-F5344CB8AC3E}">
        <p14:creationId xmlns:p14="http://schemas.microsoft.com/office/powerpoint/2010/main" val="323955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1" name="Picture 112" descr="Picture">
            <a:extLst>
              <a:ext uri="{FF2B5EF4-FFF2-40B4-BE49-F238E27FC236}">
                <a16:creationId xmlns:a16="http://schemas.microsoft.com/office/drawing/2014/main" id="{7C4ACB28-5E74-495A-9520-107750425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877" y="5289230"/>
            <a:ext cx="1014554" cy="537117"/>
          </a:xfrm>
          <a:prstGeom prst="rect">
            <a:avLst/>
          </a:prstGeom>
          <a:noFill/>
          <a:extLst>
            <a:ext uri="{909E8E84-426E-40DD-AFC4-6F175D3DCCD1}">
              <a14:hiddenFill xmlns:a14="http://schemas.microsoft.com/office/drawing/2010/main">
                <a:solidFill>
                  <a:srgbClr val="FFFFFF"/>
                </a:solidFill>
              </a14:hiddenFill>
            </a:ext>
          </a:extLst>
        </p:spPr>
      </p:pic>
      <p:pic>
        <p:nvPicPr>
          <p:cNvPr id="1093" name="Picture 108" descr="Picture">
            <a:extLst>
              <a:ext uri="{FF2B5EF4-FFF2-40B4-BE49-F238E27FC236}">
                <a16:creationId xmlns:a16="http://schemas.microsoft.com/office/drawing/2014/main" id="{776650F4-201D-4B67-BE1F-20F2B4F276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5" y="5291440"/>
            <a:ext cx="976042" cy="596603"/>
          </a:xfrm>
          <a:prstGeom prst="rect">
            <a:avLst/>
          </a:prstGeom>
          <a:noFill/>
          <a:extLst>
            <a:ext uri="{909E8E84-426E-40DD-AFC4-6F175D3DCCD1}">
              <a14:hiddenFill xmlns:a14="http://schemas.microsoft.com/office/drawing/2010/main">
                <a:solidFill>
                  <a:srgbClr val="FFFFFF"/>
                </a:solidFill>
              </a14:hiddenFill>
            </a:ext>
          </a:extLst>
        </p:spPr>
      </p:pic>
      <p:pic>
        <p:nvPicPr>
          <p:cNvPr id="1099" name="Picture 1098">
            <a:extLst>
              <a:ext uri="{FF2B5EF4-FFF2-40B4-BE49-F238E27FC236}">
                <a16:creationId xmlns:a16="http://schemas.microsoft.com/office/drawing/2014/main" id="{9D36DAEF-4943-4BA8-A530-E8406616DDE0}"/>
              </a:ext>
            </a:extLst>
          </p:cNvPr>
          <p:cNvPicPr>
            <a:picLocks noChangeAspect="1"/>
          </p:cNvPicPr>
          <p:nvPr/>
        </p:nvPicPr>
        <p:blipFill>
          <a:blip r:embed="rId4"/>
          <a:stretch>
            <a:fillRect/>
          </a:stretch>
        </p:blipFill>
        <p:spPr>
          <a:xfrm>
            <a:off x="1541124" y="5315644"/>
            <a:ext cx="810517" cy="433798"/>
          </a:xfrm>
          <a:prstGeom prst="rect">
            <a:avLst/>
          </a:prstGeom>
        </p:spPr>
      </p:pic>
      <p:pic>
        <p:nvPicPr>
          <p:cNvPr id="1095" name="Picture 110" descr="Picture">
            <a:extLst>
              <a:ext uri="{FF2B5EF4-FFF2-40B4-BE49-F238E27FC236}">
                <a16:creationId xmlns:a16="http://schemas.microsoft.com/office/drawing/2014/main" id="{407D7793-E2DE-4189-9813-A23D2311CD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5306" y="5347504"/>
            <a:ext cx="855436" cy="4270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98" descr="Picture">
            <a:extLst>
              <a:ext uri="{FF2B5EF4-FFF2-40B4-BE49-F238E27FC236}">
                <a16:creationId xmlns:a16="http://schemas.microsoft.com/office/drawing/2014/main" id="{D2E490F1-E204-4A64-880C-6F00BB6C0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6809" y="5086674"/>
            <a:ext cx="1014554" cy="519574"/>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1066">
            <a:extLst>
              <a:ext uri="{FF2B5EF4-FFF2-40B4-BE49-F238E27FC236}">
                <a16:creationId xmlns:a16="http://schemas.microsoft.com/office/drawing/2014/main" id="{11322C8C-57EF-4BBA-9191-387DED4A2B05}"/>
              </a:ext>
            </a:extLst>
          </p:cNvPr>
          <p:cNvPicPr>
            <a:picLocks noChangeAspect="1"/>
          </p:cNvPicPr>
          <p:nvPr/>
        </p:nvPicPr>
        <p:blipFill>
          <a:blip r:embed="rId7"/>
          <a:stretch>
            <a:fillRect/>
          </a:stretch>
        </p:blipFill>
        <p:spPr>
          <a:xfrm>
            <a:off x="7520730" y="4728733"/>
            <a:ext cx="1050933" cy="367505"/>
          </a:xfrm>
          <a:prstGeom prst="rect">
            <a:avLst/>
          </a:prstGeom>
        </p:spPr>
      </p:pic>
      <p:pic>
        <p:nvPicPr>
          <p:cNvPr id="1029" name="Picture 48" descr="Picture">
            <a:extLst>
              <a:ext uri="{FF2B5EF4-FFF2-40B4-BE49-F238E27FC236}">
                <a16:creationId xmlns:a16="http://schemas.microsoft.com/office/drawing/2014/main" id="{8A08028C-4F04-4329-8CB1-E940D3E97C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3435" y="4228025"/>
            <a:ext cx="891965" cy="475042"/>
          </a:xfrm>
          <a:prstGeom prst="rect">
            <a:avLst/>
          </a:prstGeom>
          <a:noFill/>
          <a:extLst>
            <a:ext uri="{909E8E84-426E-40DD-AFC4-6F175D3DCCD1}">
              <a14:hiddenFill xmlns:a14="http://schemas.microsoft.com/office/drawing/2010/main">
                <a:solidFill>
                  <a:srgbClr val="FFFFFF"/>
                </a:solidFill>
              </a14:hiddenFill>
            </a:ext>
          </a:extLst>
        </p:spPr>
      </p:pic>
      <p:pic>
        <p:nvPicPr>
          <p:cNvPr id="1151" name="Picture 44" descr="Picture">
            <a:extLst>
              <a:ext uri="{FF2B5EF4-FFF2-40B4-BE49-F238E27FC236}">
                <a16:creationId xmlns:a16="http://schemas.microsoft.com/office/drawing/2014/main" id="{EE176715-70AD-4802-89E4-EE807F52E8E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0002" y="4156794"/>
            <a:ext cx="846363" cy="535733"/>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1147">
            <a:extLst>
              <a:ext uri="{FF2B5EF4-FFF2-40B4-BE49-F238E27FC236}">
                <a16:creationId xmlns:a16="http://schemas.microsoft.com/office/drawing/2014/main" id="{0BA8C5BF-17DF-4EDA-B93D-7D8A34DD96FF}"/>
              </a:ext>
            </a:extLst>
          </p:cNvPr>
          <p:cNvPicPr>
            <a:picLocks noChangeAspect="1"/>
          </p:cNvPicPr>
          <p:nvPr/>
        </p:nvPicPr>
        <p:blipFill>
          <a:blip r:embed="rId10"/>
          <a:stretch>
            <a:fillRect/>
          </a:stretch>
        </p:blipFill>
        <p:spPr>
          <a:xfrm>
            <a:off x="16168" y="4150492"/>
            <a:ext cx="621593" cy="578725"/>
          </a:xfrm>
          <a:prstGeom prst="rect">
            <a:avLst/>
          </a:prstGeom>
        </p:spPr>
      </p:pic>
      <p:pic>
        <p:nvPicPr>
          <p:cNvPr id="1060" name="Picture 36" descr="Picture">
            <a:extLst>
              <a:ext uri="{FF2B5EF4-FFF2-40B4-BE49-F238E27FC236}">
                <a16:creationId xmlns:a16="http://schemas.microsoft.com/office/drawing/2014/main" id="{D86120F2-54BC-4075-A4BC-522DC3C3108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718" y="1936024"/>
            <a:ext cx="1180124" cy="32627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icture">
            <a:extLst>
              <a:ext uri="{FF2B5EF4-FFF2-40B4-BE49-F238E27FC236}">
                <a16:creationId xmlns:a16="http://schemas.microsoft.com/office/drawing/2014/main" id="{64B00693-9126-4875-B496-74B3A11FFF8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71495" y="1138280"/>
            <a:ext cx="1243474" cy="402648"/>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94" descr="Picture">
            <a:extLst>
              <a:ext uri="{FF2B5EF4-FFF2-40B4-BE49-F238E27FC236}">
                <a16:creationId xmlns:a16="http://schemas.microsoft.com/office/drawing/2014/main" id="{5E8FCF4E-936B-4492-A968-9642B4CD04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0147" y="2417011"/>
            <a:ext cx="1007379" cy="726722"/>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icture">
            <a:extLst>
              <a:ext uri="{FF2B5EF4-FFF2-40B4-BE49-F238E27FC236}">
                <a16:creationId xmlns:a16="http://schemas.microsoft.com/office/drawing/2014/main" id="{4459D593-56C5-4B7E-A1A3-BC8E51DE0B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2873" y="2301060"/>
            <a:ext cx="998816" cy="3251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Picture">
            <a:extLst>
              <a:ext uri="{FF2B5EF4-FFF2-40B4-BE49-F238E27FC236}">
                <a16:creationId xmlns:a16="http://schemas.microsoft.com/office/drawing/2014/main" id="{5C053D3A-4446-424D-B407-F0E4968191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70" y="2136069"/>
            <a:ext cx="913961" cy="82983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Picture">
            <a:extLst>
              <a:ext uri="{FF2B5EF4-FFF2-40B4-BE49-F238E27FC236}">
                <a16:creationId xmlns:a16="http://schemas.microsoft.com/office/drawing/2014/main" id="{9B413A95-17B5-4C61-80DE-899C1825B5C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28892" y="1934113"/>
            <a:ext cx="734195" cy="4047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icture">
            <a:extLst>
              <a:ext uri="{FF2B5EF4-FFF2-40B4-BE49-F238E27FC236}">
                <a16:creationId xmlns:a16="http://schemas.microsoft.com/office/drawing/2014/main" id="{17997C2A-E52F-4B4D-B41E-3417D47ACBF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38205" y="1055970"/>
            <a:ext cx="1180124" cy="5900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icture">
            <a:extLst>
              <a:ext uri="{FF2B5EF4-FFF2-40B4-BE49-F238E27FC236}">
                <a16:creationId xmlns:a16="http://schemas.microsoft.com/office/drawing/2014/main" id="{FF3F37A7-5ECA-473B-8802-46B3FC44FAF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60137" y="1033463"/>
            <a:ext cx="1180124" cy="46619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FA68AB58-ED1D-4CC1-A080-1C935A0FCD0B}"/>
              </a:ext>
            </a:extLst>
          </p:cNvPr>
          <p:cNvSpPr txBox="1">
            <a:spLocks/>
          </p:cNvSpPr>
          <p:nvPr/>
        </p:nvSpPr>
        <p:spPr>
          <a:xfrm>
            <a:off x="1" y="854631"/>
            <a:ext cx="9143999" cy="326543"/>
          </a:xfrm>
          <a:prstGeom prst="rect">
            <a:avLst/>
          </a:prstGeom>
          <a:solidFill>
            <a:schemeClr val="accent4"/>
          </a:solid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OUR MEMBERS</a:t>
            </a:r>
          </a:p>
        </p:txBody>
      </p:sp>
      <p:pic>
        <p:nvPicPr>
          <p:cNvPr id="4" name="Picture 2" descr="Picture">
            <a:extLst>
              <a:ext uri="{FF2B5EF4-FFF2-40B4-BE49-F238E27FC236}">
                <a16:creationId xmlns:a16="http://schemas.microsoft.com/office/drawing/2014/main" id="{56D6F74E-2218-4D5A-91B9-86E05F9C500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 y="1181175"/>
            <a:ext cx="1000221" cy="293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a:extLst>
              <a:ext uri="{FF2B5EF4-FFF2-40B4-BE49-F238E27FC236}">
                <a16:creationId xmlns:a16="http://schemas.microsoft.com/office/drawing/2014/main" id="{11055910-EFCD-4CAE-B80C-0EBF699DA60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8808" y="1169819"/>
            <a:ext cx="1000221" cy="3150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a:extLst>
              <a:ext uri="{FF2B5EF4-FFF2-40B4-BE49-F238E27FC236}">
                <a16:creationId xmlns:a16="http://schemas.microsoft.com/office/drawing/2014/main" id="{1E4E0322-5FAF-4F72-A84D-DDA784A2B64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35327" y="1162036"/>
            <a:ext cx="1050483" cy="3127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icture">
            <a:extLst>
              <a:ext uri="{FF2B5EF4-FFF2-40B4-BE49-F238E27FC236}">
                <a16:creationId xmlns:a16="http://schemas.microsoft.com/office/drawing/2014/main" id="{8FA4742C-B7BD-4BFE-83C8-CDCE8CAAB9D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137760" y="1183857"/>
            <a:ext cx="1019072" cy="2908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icture">
            <a:extLst>
              <a:ext uri="{FF2B5EF4-FFF2-40B4-BE49-F238E27FC236}">
                <a16:creationId xmlns:a16="http://schemas.microsoft.com/office/drawing/2014/main" id="{878A409C-A085-4D3D-8212-5CE8C0C1E19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58411" y="1185711"/>
            <a:ext cx="879662" cy="27769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cture">
            <a:extLst>
              <a:ext uri="{FF2B5EF4-FFF2-40B4-BE49-F238E27FC236}">
                <a16:creationId xmlns:a16="http://schemas.microsoft.com/office/drawing/2014/main" id="{2C61FB6C-EF1F-4FE3-9769-D19D7D086CE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7589" y="1532142"/>
            <a:ext cx="982633" cy="36704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icture">
            <a:extLst>
              <a:ext uri="{FF2B5EF4-FFF2-40B4-BE49-F238E27FC236}">
                <a16:creationId xmlns:a16="http://schemas.microsoft.com/office/drawing/2014/main" id="{2829AAC9-9873-4F71-BCEF-318D9C7C32E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36846" y="1496242"/>
            <a:ext cx="986879" cy="4471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icture">
            <a:extLst>
              <a:ext uri="{FF2B5EF4-FFF2-40B4-BE49-F238E27FC236}">
                <a16:creationId xmlns:a16="http://schemas.microsoft.com/office/drawing/2014/main" id="{79771121-0506-4335-BA65-D82461F84CC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114873" y="1519583"/>
            <a:ext cx="939842" cy="42082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icture">
            <a:extLst>
              <a:ext uri="{FF2B5EF4-FFF2-40B4-BE49-F238E27FC236}">
                <a16:creationId xmlns:a16="http://schemas.microsoft.com/office/drawing/2014/main" id="{5A1BDC03-D2F8-4CF0-8D17-F616987543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79555" y="1496900"/>
            <a:ext cx="865062" cy="47033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icture">
            <a:extLst>
              <a:ext uri="{FF2B5EF4-FFF2-40B4-BE49-F238E27FC236}">
                <a16:creationId xmlns:a16="http://schemas.microsoft.com/office/drawing/2014/main" id="{9D8AFBE8-5DC3-48E9-B485-1C4EC03542DC}"/>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80057" y="1450960"/>
            <a:ext cx="1176136" cy="50911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Picture">
            <a:extLst>
              <a:ext uri="{FF2B5EF4-FFF2-40B4-BE49-F238E27FC236}">
                <a16:creationId xmlns:a16="http://schemas.microsoft.com/office/drawing/2014/main" id="{1986BA05-204F-4513-B61B-A5DFA2DC7B3D}"/>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122661" y="1538655"/>
            <a:ext cx="1035516" cy="36957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icture">
            <a:extLst>
              <a:ext uri="{FF2B5EF4-FFF2-40B4-BE49-F238E27FC236}">
                <a16:creationId xmlns:a16="http://schemas.microsoft.com/office/drawing/2014/main" id="{2A719BDC-ECB2-4E5B-94A3-B831F45874B0}"/>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247715" y="1498624"/>
            <a:ext cx="885796" cy="38542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icture">
            <a:extLst>
              <a:ext uri="{FF2B5EF4-FFF2-40B4-BE49-F238E27FC236}">
                <a16:creationId xmlns:a16="http://schemas.microsoft.com/office/drawing/2014/main" id="{3833CB4B-0A85-47C0-B662-7FD0852F784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7010" y="1930637"/>
            <a:ext cx="818207" cy="3595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Picture">
            <a:extLst>
              <a:ext uri="{FF2B5EF4-FFF2-40B4-BE49-F238E27FC236}">
                <a16:creationId xmlns:a16="http://schemas.microsoft.com/office/drawing/2014/main" id="{52560364-7719-4FFE-A798-A65282453332}"/>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045804" y="1942313"/>
            <a:ext cx="1176136" cy="41662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Picture">
            <a:extLst>
              <a:ext uri="{FF2B5EF4-FFF2-40B4-BE49-F238E27FC236}">
                <a16:creationId xmlns:a16="http://schemas.microsoft.com/office/drawing/2014/main" id="{99740652-517B-45D5-BB4D-37CC3EA07A68}"/>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303875" y="1985464"/>
            <a:ext cx="1253827" cy="35982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Picture">
            <a:extLst>
              <a:ext uri="{FF2B5EF4-FFF2-40B4-BE49-F238E27FC236}">
                <a16:creationId xmlns:a16="http://schemas.microsoft.com/office/drawing/2014/main" id="{4920B0F5-FA5F-4B59-8314-E117DAB7B995}"/>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682807" y="1992949"/>
            <a:ext cx="891704" cy="27167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icture">
            <a:extLst>
              <a:ext uri="{FF2B5EF4-FFF2-40B4-BE49-F238E27FC236}">
                <a16:creationId xmlns:a16="http://schemas.microsoft.com/office/drawing/2014/main" id="{724A63BC-8268-468F-9536-C962D274A4DB}"/>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770977" y="1930636"/>
            <a:ext cx="582014" cy="410768"/>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Picture">
            <a:extLst>
              <a:ext uri="{FF2B5EF4-FFF2-40B4-BE49-F238E27FC236}">
                <a16:creationId xmlns:a16="http://schemas.microsoft.com/office/drawing/2014/main" id="{BB9EA79E-36D1-4840-B9E2-261C525B26B4}"/>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6485588" y="1891141"/>
            <a:ext cx="945048" cy="412577"/>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Picture">
            <a:extLst>
              <a:ext uri="{FF2B5EF4-FFF2-40B4-BE49-F238E27FC236}">
                <a16:creationId xmlns:a16="http://schemas.microsoft.com/office/drawing/2014/main" id="{991D0B45-50A4-4281-B039-7295EC453B58}"/>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197960" y="1951464"/>
            <a:ext cx="863648" cy="31638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Picture">
            <a:extLst>
              <a:ext uri="{FF2B5EF4-FFF2-40B4-BE49-F238E27FC236}">
                <a16:creationId xmlns:a16="http://schemas.microsoft.com/office/drawing/2014/main" id="{364C69B5-80F7-40DB-BF3C-84CB51F1A604}"/>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40506" y="2279637"/>
            <a:ext cx="851724" cy="407686"/>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Picture">
            <a:extLst>
              <a:ext uri="{FF2B5EF4-FFF2-40B4-BE49-F238E27FC236}">
                <a16:creationId xmlns:a16="http://schemas.microsoft.com/office/drawing/2014/main" id="{574BD08C-CEA7-43AC-9D61-35CD76CD2AF9}"/>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610307" y="2226043"/>
            <a:ext cx="894587" cy="468335"/>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Picture">
            <a:extLst>
              <a:ext uri="{FF2B5EF4-FFF2-40B4-BE49-F238E27FC236}">
                <a16:creationId xmlns:a16="http://schemas.microsoft.com/office/drawing/2014/main" id="{48BEF4E0-FAC1-4E7D-99DD-E98B57ABCBCC}"/>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506578" y="2311483"/>
            <a:ext cx="616115" cy="29114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Picture">
            <a:extLst>
              <a:ext uri="{FF2B5EF4-FFF2-40B4-BE49-F238E27FC236}">
                <a16:creationId xmlns:a16="http://schemas.microsoft.com/office/drawing/2014/main" id="{419381BC-25EB-400A-8765-7323A1B879F5}"/>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182688" y="2293397"/>
            <a:ext cx="908972" cy="337386"/>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Picture">
            <a:extLst>
              <a:ext uri="{FF2B5EF4-FFF2-40B4-BE49-F238E27FC236}">
                <a16:creationId xmlns:a16="http://schemas.microsoft.com/office/drawing/2014/main" id="{B4958BF0-0952-4B44-8171-B11FDFA8A140}"/>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4082816" y="2260661"/>
            <a:ext cx="885605" cy="433716"/>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Picture">
            <a:extLst>
              <a:ext uri="{FF2B5EF4-FFF2-40B4-BE49-F238E27FC236}">
                <a16:creationId xmlns:a16="http://schemas.microsoft.com/office/drawing/2014/main" id="{EF3FFE09-EAED-4320-9F66-EC22CAB06F2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926769" y="2339870"/>
            <a:ext cx="961955" cy="290914"/>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icture">
            <a:extLst>
              <a:ext uri="{FF2B5EF4-FFF2-40B4-BE49-F238E27FC236}">
                <a16:creationId xmlns:a16="http://schemas.microsoft.com/office/drawing/2014/main" id="{D75276EC-AA96-488A-98BE-C6CFB6F4F5F0}"/>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505510" y="2332434"/>
            <a:ext cx="582015" cy="318746"/>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Picture">
            <a:extLst>
              <a:ext uri="{FF2B5EF4-FFF2-40B4-BE49-F238E27FC236}">
                <a16:creationId xmlns:a16="http://schemas.microsoft.com/office/drawing/2014/main" id="{1BEC9F9B-A2D9-4481-8034-5B7E7B4F6E30}"/>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124076" y="2336923"/>
            <a:ext cx="960922" cy="302690"/>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Picture">
            <a:extLst>
              <a:ext uri="{FF2B5EF4-FFF2-40B4-BE49-F238E27FC236}">
                <a16:creationId xmlns:a16="http://schemas.microsoft.com/office/drawing/2014/main" id="{0E94DA04-58BD-43D8-A528-9C0443902B3E}"/>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119871" y="2183229"/>
            <a:ext cx="864068" cy="547649"/>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Picture">
            <a:extLst>
              <a:ext uri="{FF2B5EF4-FFF2-40B4-BE49-F238E27FC236}">
                <a16:creationId xmlns:a16="http://schemas.microsoft.com/office/drawing/2014/main" id="{B08FA8F8-F4A9-4B8A-AE34-ED754847CD2F}"/>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41355" y="2663079"/>
            <a:ext cx="868279" cy="268249"/>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Picture">
            <a:extLst>
              <a:ext uri="{FF2B5EF4-FFF2-40B4-BE49-F238E27FC236}">
                <a16:creationId xmlns:a16="http://schemas.microsoft.com/office/drawing/2014/main" id="{14882062-1B5A-4AD1-A296-3237FFE45079}"/>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820402" y="2663971"/>
            <a:ext cx="861986" cy="310315"/>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Picture">
            <a:extLst>
              <a:ext uri="{FF2B5EF4-FFF2-40B4-BE49-F238E27FC236}">
                <a16:creationId xmlns:a16="http://schemas.microsoft.com/office/drawing/2014/main" id="{7840D645-0818-4FBC-B0DC-CA799E4E48FA}"/>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704772" y="2610237"/>
            <a:ext cx="996535" cy="247567"/>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Picture">
            <a:extLst>
              <a:ext uri="{FF2B5EF4-FFF2-40B4-BE49-F238E27FC236}">
                <a16:creationId xmlns:a16="http://schemas.microsoft.com/office/drawing/2014/main" id="{ABB9D123-1063-4352-9B3C-DE7224904DD7}"/>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09149" y="2771608"/>
            <a:ext cx="1241034" cy="310259"/>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icture">
            <a:extLst>
              <a:ext uri="{FF2B5EF4-FFF2-40B4-BE49-F238E27FC236}">
                <a16:creationId xmlns:a16="http://schemas.microsoft.com/office/drawing/2014/main" id="{7EE088F4-832D-40F1-B325-3C97E373C05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349698" y="2667025"/>
            <a:ext cx="1020266" cy="326485"/>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Picture">
            <a:extLst>
              <a:ext uri="{FF2B5EF4-FFF2-40B4-BE49-F238E27FC236}">
                <a16:creationId xmlns:a16="http://schemas.microsoft.com/office/drawing/2014/main" id="{ED4829DF-A4B4-485D-B972-3945EDA63AE4}"/>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4384755" y="2644603"/>
            <a:ext cx="970939" cy="316250"/>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Picture">
            <a:extLst>
              <a:ext uri="{FF2B5EF4-FFF2-40B4-BE49-F238E27FC236}">
                <a16:creationId xmlns:a16="http://schemas.microsoft.com/office/drawing/2014/main" id="{9F519189-8710-48E7-BAC7-6D303E57E5F6}"/>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5370486" y="2657268"/>
            <a:ext cx="687565" cy="308631"/>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Picture">
            <a:extLst>
              <a:ext uri="{FF2B5EF4-FFF2-40B4-BE49-F238E27FC236}">
                <a16:creationId xmlns:a16="http://schemas.microsoft.com/office/drawing/2014/main" id="{12A162B5-626A-4DF4-8D28-A2658289079B}"/>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7148864" y="2639840"/>
            <a:ext cx="991587" cy="326484"/>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icture">
            <a:extLst>
              <a:ext uri="{FF2B5EF4-FFF2-40B4-BE49-F238E27FC236}">
                <a16:creationId xmlns:a16="http://schemas.microsoft.com/office/drawing/2014/main" id="{AD785219-BE73-4D8B-B379-429EF9EF10A9}"/>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07935" y="2954877"/>
            <a:ext cx="533868" cy="569658"/>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Picture">
            <a:extLst>
              <a:ext uri="{FF2B5EF4-FFF2-40B4-BE49-F238E27FC236}">
                <a16:creationId xmlns:a16="http://schemas.microsoft.com/office/drawing/2014/main" id="{3F0342A9-1CBD-4095-A29F-51F063628FB9}"/>
              </a:ext>
            </a:extLst>
          </p:cNvPr>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1141803" y="3032419"/>
            <a:ext cx="872194" cy="318746"/>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Picture">
            <a:extLst>
              <a:ext uri="{FF2B5EF4-FFF2-40B4-BE49-F238E27FC236}">
                <a16:creationId xmlns:a16="http://schemas.microsoft.com/office/drawing/2014/main" id="{CE3A3DBF-8FDB-4F58-9B9C-F3AB9CF139EC}"/>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030040" y="3023870"/>
            <a:ext cx="1109507" cy="361168"/>
          </a:xfrm>
          <a:prstGeom prst="rect">
            <a:avLst/>
          </a:prstGeom>
          <a:noFill/>
          <a:extLst>
            <a:ext uri="{909E8E84-426E-40DD-AFC4-6F175D3DCCD1}">
              <a14:hiddenFill xmlns:a14="http://schemas.microsoft.com/office/drawing/2010/main">
                <a:solidFill>
                  <a:srgbClr val="FFFFFF"/>
                </a:solidFill>
              </a14:hiddenFill>
            </a:ext>
          </a:extLst>
        </p:spPr>
      </p:pic>
      <p:pic>
        <p:nvPicPr>
          <p:cNvPr id="1138" name="Picture 114" descr="Picture">
            <a:extLst>
              <a:ext uri="{FF2B5EF4-FFF2-40B4-BE49-F238E27FC236}">
                <a16:creationId xmlns:a16="http://schemas.microsoft.com/office/drawing/2014/main" id="{27F5F5AD-155B-4C92-BC67-3E0D86C54E86}"/>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530657" y="2984344"/>
            <a:ext cx="555041" cy="356490"/>
          </a:xfrm>
          <a:prstGeom prst="rect">
            <a:avLst/>
          </a:prstGeom>
          <a:noFill/>
          <a:extLst>
            <a:ext uri="{909E8E84-426E-40DD-AFC4-6F175D3DCCD1}">
              <a14:hiddenFill xmlns:a14="http://schemas.microsoft.com/office/drawing/2010/main">
                <a:solidFill>
                  <a:srgbClr val="FFFFFF"/>
                </a:solidFill>
              </a14:hiddenFill>
            </a:ext>
          </a:extLst>
        </p:spPr>
      </p:pic>
      <p:pic>
        <p:nvPicPr>
          <p:cNvPr id="1140" name="Picture 116" descr="Picture">
            <a:extLst>
              <a:ext uri="{FF2B5EF4-FFF2-40B4-BE49-F238E27FC236}">
                <a16:creationId xmlns:a16="http://schemas.microsoft.com/office/drawing/2014/main" id="{BCF4537D-EA0B-4829-906E-39CEF8372749}"/>
              </a:ext>
            </a:extLst>
          </p:cNvPr>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151646" y="2943865"/>
            <a:ext cx="452288" cy="452288"/>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Picture">
            <a:extLst>
              <a:ext uri="{FF2B5EF4-FFF2-40B4-BE49-F238E27FC236}">
                <a16:creationId xmlns:a16="http://schemas.microsoft.com/office/drawing/2014/main" id="{E5013FE8-BB68-411F-8B61-B0FBC045F8E1}"/>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659822" y="2965900"/>
            <a:ext cx="398229" cy="398229"/>
          </a:xfrm>
          <a:prstGeom prst="rect">
            <a:avLst/>
          </a:prstGeom>
          <a:noFill/>
          <a:extLst>
            <a:ext uri="{909E8E84-426E-40DD-AFC4-6F175D3DCCD1}">
              <a14:hiddenFill xmlns:a14="http://schemas.microsoft.com/office/drawing/2010/main">
                <a:solidFill>
                  <a:srgbClr val="FFFFFF"/>
                </a:solidFill>
              </a14:hiddenFill>
            </a:ext>
          </a:extLst>
        </p:spPr>
      </p:pic>
      <p:pic>
        <p:nvPicPr>
          <p:cNvPr id="1144" name="Picture 120" descr="Picture">
            <a:extLst>
              <a:ext uri="{FF2B5EF4-FFF2-40B4-BE49-F238E27FC236}">
                <a16:creationId xmlns:a16="http://schemas.microsoft.com/office/drawing/2014/main" id="{B34FFE1F-DC71-49A3-863B-0C87BBC9D2C0}"/>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091382" y="2911857"/>
            <a:ext cx="491408" cy="4637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icture">
            <a:extLst>
              <a:ext uri="{FF2B5EF4-FFF2-40B4-BE49-F238E27FC236}">
                <a16:creationId xmlns:a16="http://schemas.microsoft.com/office/drawing/2014/main" id="{C69A7401-6471-4699-A1D1-0CBB74E82758}"/>
              </a:ext>
            </a:extLst>
          </p:cNvPr>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6639171" y="2932810"/>
            <a:ext cx="391975" cy="393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
            <a:extLst>
              <a:ext uri="{FF2B5EF4-FFF2-40B4-BE49-F238E27FC236}">
                <a16:creationId xmlns:a16="http://schemas.microsoft.com/office/drawing/2014/main" id="{7B0C730E-C972-4714-A43D-896319AA1A94}"/>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098761" y="2921170"/>
            <a:ext cx="453320" cy="453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icture">
            <a:extLst>
              <a:ext uri="{FF2B5EF4-FFF2-40B4-BE49-F238E27FC236}">
                <a16:creationId xmlns:a16="http://schemas.microsoft.com/office/drawing/2014/main" id="{5785109F-7F5D-4A8C-80E9-F34552BB9244}"/>
              </a:ext>
            </a:extLst>
          </p:cNvPr>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7584462" y="2938570"/>
            <a:ext cx="455033" cy="462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icture">
            <a:extLst>
              <a:ext uri="{FF2B5EF4-FFF2-40B4-BE49-F238E27FC236}">
                <a16:creationId xmlns:a16="http://schemas.microsoft.com/office/drawing/2014/main" id="{EA70C3BF-1732-421C-A505-3C21566ECFA8}"/>
              </a:ext>
            </a:extLst>
          </p:cNvPr>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837539" y="3432271"/>
            <a:ext cx="694193" cy="3682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Picture">
            <a:extLst>
              <a:ext uri="{FF2B5EF4-FFF2-40B4-BE49-F238E27FC236}">
                <a16:creationId xmlns:a16="http://schemas.microsoft.com/office/drawing/2014/main" id="{30BCDA2D-4D61-4CF7-9019-43AB229B5BDF}"/>
              </a:ext>
            </a:extLst>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1481076" y="3442655"/>
            <a:ext cx="672875" cy="326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Picture">
            <a:extLst>
              <a:ext uri="{FF2B5EF4-FFF2-40B4-BE49-F238E27FC236}">
                <a16:creationId xmlns:a16="http://schemas.microsoft.com/office/drawing/2014/main" id="{B712C70E-2B73-4DA2-BE14-EE4852CB689D}"/>
              </a:ext>
            </a:extLst>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4542117" y="3353147"/>
            <a:ext cx="657300" cy="5274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Picture">
            <a:extLst>
              <a:ext uri="{FF2B5EF4-FFF2-40B4-BE49-F238E27FC236}">
                <a16:creationId xmlns:a16="http://schemas.microsoft.com/office/drawing/2014/main" id="{D6A90EB8-CD98-42C8-9EAD-075CA48F1DD0}"/>
              </a:ext>
            </a:extLst>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5216157" y="3425719"/>
            <a:ext cx="552745" cy="3086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Picture">
            <a:extLst>
              <a:ext uri="{FF2B5EF4-FFF2-40B4-BE49-F238E27FC236}">
                <a16:creationId xmlns:a16="http://schemas.microsoft.com/office/drawing/2014/main" id="{E8439140-A9C2-403E-B307-D4A1ECE66CE6}"/>
              </a:ext>
            </a:extLst>
          </p:cNvPr>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792746" y="3326497"/>
            <a:ext cx="534302" cy="5253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descr="Picture">
            <a:extLst>
              <a:ext uri="{FF2B5EF4-FFF2-40B4-BE49-F238E27FC236}">
                <a16:creationId xmlns:a16="http://schemas.microsoft.com/office/drawing/2014/main" id="{57D0BB64-0E04-4289-849F-C7AA399B9F6F}"/>
              </a:ext>
            </a:extLst>
          </p:cNvPr>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316273" y="3397641"/>
            <a:ext cx="872194" cy="3651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0" descr="Picture">
            <a:extLst>
              <a:ext uri="{FF2B5EF4-FFF2-40B4-BE49-F238E27FC236}">
                <a16:creationId xmlns:a16="http://schemas.microsoft.com/office/drawing/2014/main" id="{7DFE0287-A933-4385-8C8F-22E968CCEC86}"/>
              </a:ext>
            </a:extLst>
          </p:cNvP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7220848" y="3371657"/>
            <a:ext cx="608783" cy="3933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Picture">
            <a:extLst>
              <a:ext uri="{FF2B5EF4-FFF2-40B4-BE49-F238E27FC236}">
                <a16:creationId xmlns:a16="http://schemas.microsoft.com/office/drawing/2014/main" id="{5C308A6C-DA1B-47BE-BABB-087104C1CA88}"/>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7905810" y="3404430"/>
            <a:ext cx="817621" cy="3188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Picture">
            <a:extLst>
              <a:ext uri="{FF2B5EF4-FFF2-40B4-BE49-F238E27FC236}">
                <a16:creationId xmlns:a16="http://schemas.microsoft.com/office/drawing/2014/main" id="{A93524F1-7D4C-48B1-8255-8C9328E679D7}"/>
              </a:ext>
            </a:extLst>
          </p:cNvPr>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781949" y="3870821"/>
            <a:ext cx="699127" cy="148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Picture">
            <a:extLst>
              <a:ext uri="{FF2B5EF4-FFF2-40B4-BE49-F238E27FC236}">
                <a16:creationId xmlns:a16="http://schemas.microsoft.com/office/drawing/2014/main" id="{27F02166-F4DE-4997-9B24-2138028A5297}"/>
              </a:ext>
            </a:extLst>
          </p:cNvPr>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712507" y="4038252"/>
            <a:ext cx="1472356" cy="2317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0" descr="Picture">
            <a:extLst>
              <a:ext uri="{FF2B5EF4-FFF2-40B4-BE49-F238E27FC236}">
                <a16:creationId xmlns:a16="http://schemas.microsoft.com/office/drawing/2014/main" id="{28846D96-D9F3-4A2E-86B8-BEB4DF4B07C7}"/>
              </a:ext>
            </a:extLst>
          </p:cNvPr>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494509" y="3786924"/>
            <a:ext cx="846363" cy="3250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2" descr="Picture">
            <a:extLst>
              <a:ext uri="{FF2B5EF4-FFF2-40B4-BE49-F238E27FC236}">
                <a16:creationId xmlns:a16="http://schemas.microsoft.com/office/drawing/2014/main" id="{7D3419F6-08C1-4E06-BE19-0F6F269086AC}"/>
              </a:ext>
            </a:extLst>
          </p:cNvPr>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2357122" y="3816670"/>
            <a:ext cx="455343" cy="4533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4" descr="Picture">
            <a:extLst>
              <a:ext uri="{FF2B5EF4-FFF2-40B4-BE49-F238E27FC236}">
                <a16:creationId xmlns:a16="http://schemas.microsoft.com/office/drawing/2014/main" id="{25C6B986-DEFE-4EEF-ACF5-23583B34F4EB}"/>
              </a:ext>
            </a:extLst>
          </p:cNvPr>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2848415" y="3851819"/>
            <a:ext cx="413996" cy="3828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6" descr="Picture">
            <a:extLst>
              <a:ext uri="{FF2B5EF4-FFF2-40B4-BE49-F238E27FC236}">
                <a16:creationId xmlns:a16="http://schemas.microsoft.com/office/drawing/2014/main" id="{41FA85B4-8F63-4C94-B01F-FADC0529B24B}"/>
              </a:ext>
            </a:extLst>
          </p:cNvPr>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8723431" y="3324553"/>
            <a:ext cx="455344" cy="417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MCE Community Choice Energy">
            <a:extLst>
              <a:ext uri="{FF2B5EF4-FFF2-40B4-BE49-F238E27FC236}">
                <a16:creationId xmlns:a16="http://schemas.microsoft.com/office/drawing/2014/main" id="{281B3466-0A3D-4218-9BF2-8C775AC9FF3A}"/>
              </a:ext>
            </a:extLst>
          </p:cNvPr>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7255796" y="1478676"/>
            <a:ext cx="1305625" cy="42524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ome">
            <a:extLst>
              <a:ext uri="{FF2B5EF4-FFF2-40B4-BE49-F238E27FC236}">
                <a16:creationId xmlns:a16="http://schemas.microsoft.com/office/drawing/2014/main" id="{36FCD637-4D80-43B7-996A-AF1AC3ECCA95}"/>
              </a:ext>
            </a:extLst>
          </p:cNvPr>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6042987" y="1218296"/>
            <a:ext cx="764725" cy="2243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0F844C8-ED29-4A89-B085-ACF2C8A54F5A}"/>
              </a:ext>
            </a:extLst>
          </p:cNvPr>
          <p:cNvPicPr>
            <a:picLocks noChangeAspect="1"/>
          </p:cNvPicPr>
          <p:nvPr/>
        </p:nvPicPr>
        <p:blipFill>
          <a:blip r:embed="rId81"/>
          <a:stretch>
            <a:fillRect/>
          </a:stretch>
        </p:blipFill>
        <p:spPr>
          <a:xfrm>
            <a:off x="2708780" y="2584099"/>
            <a:ext cx="649583" cy="484830"/>
          </a:xfrm>
          <a:prstGeom prst="rect">
            <a:avLst/>
          </a:prstGeom>
        </p:spPr>
      </p:pic>
      <p:pic>
        <p:nvPicPr>
          <p:cNvPr id="1123" name="Picture 1122">
            <a:extLst>
              <a:ext uri="{FF2B5EF4-FFF2-40B4-BE49-F238E27FC236}">
                <a16:creationId xmlns:a16="http://schemas.microsoft.com/office/drawing/2014/main" id="{2A0707AA-B896-4318-A681-C411B2660095}"/>
              </a:ext>
            </a:extLst>
          </p:cNvPr>
          <p:cNvPicPr>
            <a:picLocks noChangeAspect="1"/>
          </p:cNvPicPr>
          <p:nvPr/>
        </p:nvPicPr>
        <p:blipFill>
          <a:blip r:embed="rId82"/>
          <a:stretch>
            <a:fillRect/>
          </a:stretch>
        </p:blipFill>
        <p:spPr>
          <a:xfrm>
            <a:off x="8086957" y="2608307"/>
            <a:ext cx="1031372" cy="398710"/>
          </a:xfrm>
          <a:prstGeom prst="rect">
            <a:avLst/>
          </a:prstGeom>
        </p:spPr>
      </p:pic>
      <p:pic>
        <p:nvPicPr>
          <p:cNvPr id="1125" name="Picture 12" descr="Palo Alto Go Carbon Free - Home | Facebook">
            <a:extLst>
              <a:ext uri="{FF2B5EF4-FFF2-40B4-BE49-F238E27FC236}">
                <a16:creationId xmlns:a16="http://schemas.microsoft.com/office/drawing/2014/main" id="{74ECE5BB-8380-426B-A20F-59D898E9F32B}"/>
              </a:ext>
            </a:extLst>
          </p:cNvPr>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71534" y="2937394"/>
            <a:ext cx="534122" cy="534122"/>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Picture">
            <a:extLst>
              <a:ext uri="{FF2B5EF4-FFF2-40B4-BE49-F238E27FC236}">
                <a16:creationId xmlns:a16="http://schemas.microsoft.com/office/drawing/2014/main" id="{965A12D7-B84F-44C5-96A9-A38CBAF6EAF6}"/>
              </a:ext>
            </a:extLst>
          </p:cNvPr>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3140111" y="2945617"/>
            <a:ext cx="570455" cy="570455"/>
          </a:xfrm>
          <a:prstGeom prst="rect">
            <a:avLst/>
          </a:prstGeom>
          <a:noFill/>
          <a:extLst>
            <a:ext uri="{909E8E84-426E-40DD-AFC4-6F175D3DCCD1}">
              <a14:hiddenFill xmlns:a14="http://schemas.microsoft.com/office/drawing/2010/main">
                <a:solidFill>
                  <a:srgbClr val="FFFFFF"/>
                </a:solidFill>
              </a14:hiddenFill>
            </a:ext>
          </a:extLst>
        </p:spPr>
      </p:pic>
      <p:pic>
        <p:nvPicPr>
          <p:cNvPr id="1129" name="Picture 16">
            <a:extLst>
              <a:ext uri="{FF2B5EF4-FFF2-40B4-BE49-F238E27FC236}">
                <a16:creationId xmlns:a16="http://schemas.microsoft.com/office/drawing/2014/main" id="{BC1BD698-FAFF-4A5C-804C-D1C83ECDAA40}"/>
              </a:ext>
            </a:extLst>
          </p:cNvPr>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3705059" y="2995257"/>
            <a:ext cx="773202" cy="4041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cture">
            <a:extLst>
              <a:ext uri="{FF2B5EF4-FFF2-40B4-BE49-F238E27FC236}">
                <a16:creationId xmlns:a16="http://schemas.microsoft.com/office/drawing/2014/main" id="{1BCE9104-3A66-4D57-9C92-BCC011BA5677}"/>
              </a:ext>
            </a:extLst>
          </p:cNvPr>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8041060" y="3028389"/>
            <a:ext cx="1077269" cy="3102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Picture">
            <a:extLst>
              <a:ext uri="{FF2B5EF4-FFF2-40B4-BE49-F238E27FC236}">
                <a16:creationId xmlns:a16="http://schemas.microsoft.com/office/drawing/2014/main" id="{4933B555-D368-4B1F-ACF9-8F04A97FD19F}"/>
              </a:ext>
            </a:extLst>
          </p:cNvPr>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1" y="3396153"/>
            <a:ext cx="797057" cy="355683"/>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18" descr="Picture">
            <a:extLst>
              <a:ext uri="{FF2B5EF4-FFF2-40B4-BE49-F238E27FC236}">
                <a16:creationId xmlns:a16="http://schemas.microsoft.com/office/drawing/2014/main" id="{8AA993FE-03F4-44D5-B063-98485ACBB399}"/>
              </a:ext>
            </a:extLst>
          </p:cNvPr>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2186520" y="3334128"/>
            <a:ext cx="466897" cy="459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Picture">
            <a:extLst>
              <a:ext uri="{FF2B5EF4-FFF2-40B4-BE49-F238E27FC236}">
                <a16:creationId xmlns:a16="http://schemas.microsoft.com/office/drawing/2014/main" id="{5ECCD8F0-438B-460C-9E22-57FD26BD63E2}"/>
              </a:ext>
            </a:extLst>
          </p:cNvPr>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2729323" y="3324553"/>
            <a:ext cx="474440" cy="4598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Picture">
            <a:extLst>
              <a:ext uri="{FF2B5EF4-FFF2-40B4-BE49-F238E27FC236}">
                <a16:creationId xmlns:a16="http://schemas.microsoft.com/office/drawing/2014/main" id="{3F50F314-3EA7-4ABE-8C56-6707A4CBCC9E}"/>
              </a:ext>
            </a:extLst>
          </p:cNvPr>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3214146" y="3373422"/>
            <a:ext cx="805864" cy="4885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Picture">
            <a:extLst>
              <a:ext uri="{FF2B5EF4-FFF2-40B4-BE49-F238E27FC236}">
                <a16:creationId xmlns:a16="http://schemas.microsoft.com/office/drawing/2014/main" id="{32B76133-A5EE-456D-8B6A-1EB8E2BFD5BB}"/>
              </a:ext>
            </a:extLst>
          </p:cNvPr>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4013673" y="3324553"/>
            <a:ext cx="529211" cy="529211"/>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20" descr="Picture">
            <a:extLst>
              <a:ext uri="{FF2B5EF4-FFF2-40B4-BE49-F238E27FC236}">
                <a16:creationId xmlns:a16="http://schemas.microsoft.com/office/drawing/2014/main" id="{C14CE989-A659-4D85-9368-95A6D97B8446}"/>
              </a:ext>
            </a:extLst>
          </p:cNvPr>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16168" y="3837539"/>
            <a:ext cx="728048" cy="382812"/>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22" descr="Picture">
            <a:extLst>
              <a:ext uri="{FF2B5EF4-FFF2-40B4-BE49-F238E27FC236}">
                <a16:creationId xmlns:a16="http://schemas.microsoft.com/office/drawing/2014/main" id="{8E1A7C50-71C4-49BB-B57D-EAF306B568F2}"/>
              </a:ext>
            </a:extLst>
          </p:cNvPr>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3315646" y="3889037"/>
            <a:ext cx="822113" cy="341442"/>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24" descr="Picture">
            <a:extLst>
              <a:ext uri="{FF2B5EF4-FFF2-40B4-BE49-F238E27FC236}">
                <a16:creationId xmlns:a16="http://schemas.microsoft.com/office/drawing/2014/main" id="{F38392C3-C9C0-4553-832B-71AFBA1A5394}"/>
              </a:ext>
            </a:extLst>
          </p:cNvPr>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4157010" y="3828657"/>
            <a:ext cx="574078" cy="388808"/>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26" descr="Picture">
            <a:extLst>
              <a:ext uri="{FF2B5EF4-FFF2-40B4-BE49-F238E27FC236}">
                <a16:creationId xmlns:a16="http://schemas.microsoft.com/office/drawing/2014/main" id="{76F80418-63BC-4444-B3BA-75EF32F183E7}"/>
              </a:ext>
            </a:extLst>
          </p:cNvPr>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4732565" y="3868233"/>
            <a:ext cx="841946" cy="345414"/>
          </a:xfrm>
          <a:prstGeom prst="rect">
            <a:avLst/>
          </a:prstGeom>
          <a:noFill/>
          <a:extLst>
            <a:ext uri="{909E8E84-426E-40DD-AFC4-6F175D3DCCD1}">
              <a14:hiddenFill xmlns:a14="http://schemas.microsoft.com/office/drawing/2010/main">
                <a:solidFill>
                  <a:srgbClr val="FFFFFF"/>
                </a:solidFill>
              </a14:hiddenFill>
            </a:ext>
          </a:extLst>
        </p:spPr>
      </p:pic>
      <p:pic>
        <p:nvPicPr>
          <p:cNvPr id="1137" name="Picture 28" descr="Picture">
            <a:extLst>
              <a:ext uri="{FF2B5EF4-FFF2-40B4-BE49-F238E27FC236}">
                <a16:creationId xmlns:a16="http://schemas.microsoft.com/office/drawing/2014/main" id="{9ED8C470-150D-4D0D-9AB4-7D0E32C0FD91}"/>
              </a:ext>
            </a:extLst>
          </p:cNvPr>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5549452" y="3816671"/>
            <a:ext cx="657300" cy="365930"/>
          </a:xfrm>
          <a:prstGeom prst="rect">
            <a:avLst/>
          </a:prstGeom>
          <a:noFill/>
          <a:extLst>
            <a:ext uri="{909E8E84-426E-40DD-AFC4-6F175D3DCCD1}">
              <a14:hiddenFill xmlns:a14="http://schemas.microsoft.com/office/drawing/2010/main">
                <a:solidFill>
                  <a:srgbClr val="FFFFFF"/>
                </a:solidFill>
              </a14:hiddenFill>
            </a:ext>
          </a:extLst>
        </p:spPr>
      </p:pic>
      <p:pic>
        <p:nvPicPr>
          <p:cNvPr id="1139" name="Picture 30" descr="Picture">
            <a:extLst>
              <a:ext uri="{FF2B5EF4-FFF2-40B4-BE49-F238E27FC236}">
                <a16:creationId xmlns:a16="http://schemas.microsoft.com/office/drawing/2014/main" id="{90CE39E4-62C4-4FDF-8A97-35D9E9DCF6A7}"/>
              </a:ext>
            </a:extLst>
          </p:cNvPr>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6255972" y="3808685"/>
            <a:ext cx="628738" cy="453320"/>
          </a:xfrm>
          <a:prstGeom prst="rect">
            <a:avLst/>
          </a:prstGeom>
          <a:noFill/>
          <a:extLst>
            <a:ext uri="{909E8E84-426E-40DD-AFC4-6F175D3DCCD1}">
              <a14:hiddenFill xmlns:a14="http://schemas.microsoft.com/office/drawing/2010/main">
                <a:solidFill>
                  <a:srgbClr val="FFFFFF"/>
                </a:solidFill>
              </a14:hiddenFill>
            </a:ext>
          </a:extLst>
        </p:spPr>
      </p:pic>
      <p:pic>
        <p:nvPicPr>
          <p:cNvPr id="1141" name="Picture 32" descr="Picture">
            <a:extLst>
              <a:ext uri="{FF2B5EF4-FFF2-40B4-BE49-F238E27FC236}">
                <a16:creationId xmlns:a16="http://schemas.microsoft.com/office/drawing/2014/main" id="{9515F068-CA97-4ACF-AC68-E6C82A57C2E3}"/>
              </a:ext>
            </a:extLst>
          </p:cNvPr>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6921234" y="3847548"/>
            <a:ext cx="669124" cy="290860"/>
          </a:xfrm>
          <a:prstGeom prst="rect">
            <a:avLst/>
          </a:prstGeom>
          <a:noFill/>
          <a:extLst>
            <a:ext uri="{909E8E84-426E-40DD-AFC4-6F175D3DCCD1}">
              <a14:hiddenFill xmlns:a14="http://schemas.microsoft.com/office/drawing/2010/main">
                <a:solidFill>
                  <a:srgbClr val="FFFFFF"/>
                </a:solidFill>
              </a14:hiddenFill>
            </a:ext>
          </a:extLst>
        </p:spPr>
      </p:pic>
      <p:pic>
        <p:nvPicPr>
          <p:cNvPr id="1143" name="Picture 34" descr="Picture">
            <a:extLst>
              <a:ext uri="{FF2B5EF4-FFF2-40B4-BE49-F238E27FC236}">
                <a16:creationId xmlns:a16="http://schemas.microsoft.com/office/drawing/2014/main" id="{BCECC6BA-45B1-4199-B352-0D6839767FC4}"/>
              </a:ext>
            </a:extLst>
          </p:cNvPr>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7566171" y="3743517"/>
            <a:ext cx="669124" cy="527464"/>
          </a:xfrm>
          <a:prstGeom prst="rect">
            <a:avLst/>
          </a:prstGeom>
          <a:noFill/>
          <a:extLst>
            <a:ext uri="{909E8E84-426E-40DD-AFC4-6F175D3DCCD1}">
              <a14:hiddenFill xmlns:a14="http://schemas.microsoft.com/office/drawing/2010/main">
                <a:solidFill>
                  <a:srgbClr val="FFFFFF"/>
                </a:solidFill>
              </a14:hiddenFill>
            </a:ext>
          </a:extLst>
        </p:spPr>
      </p:pic>
      <p:pic>
        <p:nvPicPr>
          <p:cNvPr id="1145" name="Picture 36" descr="Picture">
            <a:extLst>
              <a:ext uri="{FF2B5EF4-FFF2-40B4-BE49-F238E27FC236}">
                <a16:creationId xmlns:a16="http://schemas.microsoft.com/office/drawing/2014/main" id="{06BD9A0D-37C4-483A-9173-47931801B6A6}"/>
              </a:ext>
            </a:extLst>
          </p:cNvPr>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8265708" y="3717894"/>
            <a:ext cx="872988" cy="470555"/>
          </a:xfrm>
          <a:prstGeom prst="rect">
            <a:avLst/>
          </a:prstGeom>
          <a:noFill/>
          <a:extLst>
            <a:ext uri="{909E8E84-426E-40DD-AFC4-6F175D3DCCD1}">
              <a14:hiddenFill xmlns:a14="http://schemas.microsoft.com/office/drawing/2010/main">
                <a:solidFill>
                  <a:srgbClr val="FFFFFF"/>
                </a:solidFill>
              </a14:hiddenFill>
            </a:ext>
          </a:extLst>
        </p:spPr>
      </p:pic>
      <p:pic>
        <p:nvPicPr>
          <p:cNvPr id="1149" name="Picture 40" descr="Picture">
            <a:extLst>
              <a:ext uri="{FF2B5EF4-FFF2-40B4-BE49-F238E27FC236}">
                <a16:creationId xmlns:a16="http://schemas.microsoft.com/office/drawing/2014/main" id="{1DA02DF3-F870-4C46-B0C6-A8826F462101}"/>
              </a:ext>
            </a:extLst>
          </p:cNvPr>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581133" y="4288604"/>
            <a:ext cx="899943" cy="402335"/>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42" descr="Picture">
            <a:extLst>
              <a:ext uri="{FF2B5EF4-FFF2-40B4-BE49-F238E27FC236}">
                <a16:creationId xmlns:a16="http://schemas.microsoft.com/office/drawing/2014/main" id="{4106EC94-53D5-4488-AD50-1244F75B2621}"/>
              </a:ext>
            </a:extLst>
          </p:cNvPr>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1459897" y="4256823"/>
            <a:ext cx="584727" cy="402335"/>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46" descr="Picture">
            <a:extLst>
              <a:ext uri="{FF2B5EF4-FFF2-40B4-BE49-F238E27FC236}">
                <a16:creationId xmlns:a16="http://schemas.microsoft.com/office/drawing/2014/main" id="{2E2EFFAA-6F55-4EC0-986F-5905F8C1DD71}"/>
              </a:ext>
            </a:extLst>
          </p:cNvPr>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2916050" y="4230480"/>
            <a:ext cx="1050997" cy="53149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a:extLst>
              <a:ext uri="{FF2B5EF4-FFF2-40B4-BE49-F238E27FC236}">
                <a16:creationId xmlns:a16="http://schemas.microsoft.com/office/drawing/2014/main" id="{871F4790-F0D6-43D3-ABAB-A9448D3566AC}"/>
              </a:ext>
            </a:extLst>
          </p:cNvPr>
          <p:cNvPicPr>
            <a:picLocks noChangeAspect="1"/>
          </p:cNvPicPr>
          <p:nvPr/>
        </p:nvPicPr>
        <p:blipFill>
          <a:blip r:embed="rId104"/>
          <a:stretch>
            <a:fillRect/>
          </a:stretch>
        </p:blipFill>
        <p:spPr>
          <a:xfrm>
            <a:off x="3930378" y="4256903"/>
            <a:ext cx="669698" cy="448385"/>
          </a:xfrm>
          <a:prstGeom prst="rect">
            <a:avLst/>
          </a:prstGeom>
        </p:spPr>
      </p:pic>
      <p:pic>
        <p:nvPicPr>
          <p:cNvPr id="1031" name="Picture 50" descr="Picture">
            <a:extLst>
              <a:ext uri="{FF2B5EF4-FFF2-40B4-BE49-F238E27FC236}">
                <a16:creationId xmlns:a16="http://schemas.microsoft.com/office/drawing/2014/main" id="{90EEFB5A-8B86-44DC-B259-9C88F82515A8}"/>
              </a:ext>
            </a:extLst>
          </p:cNvPr>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5396701" y="4158110"/>
            <a:ext cx="1197986" cy="34228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52" descr="Picture">
            <a:extLst>
              <a:ext uri="{FF2B5EF4-FFF2-40B4-BE49-F238E27FC236}">
                <a16:creationId xmlns:a16="http://schemas.microsoft.com/office/drawing/2014/main" id="{F50CB708-8614-4E67-9875-DB824364E31D}"/>
              </a:ext>
            </a:extLst>
          </p:cNvPr>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5348901" y="4410594"/>
            <a:ext cx="1534732" cy="36650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54" descr="Picture">
            <a:extLst>
              <a:ext uri="{FF2B5EF4-FFF2-40B4-BE49-F238E27FC236}">
                <a16:creationId xmlns:a16="http://schemas.microsoft.com/office/drawing/2014/main" id="{D73611B0-956A-4EF2-AE88-2FD3053927F4}"/>
              </a:ext>
            </a:extLst>
          </p:cNvPr>
          <p:cNvPicPr>
            <a:picLocks noChangeAspect="1" noChangeArrowheads="1"/>
          </p:cNvPicPr>
          <p:nvPr/>
        </p:nvPicPr>
        <p:blipFill>
          <a:blip r:embed="rId107" cstate="print">
            <a:extLst>
              <a:ext uri="{28A0092B-C50C-407E-A947-70E740481C1C}">
                <a14:useLocalDpi xmlns:a14="http://schemas.microsoft.com/office/drawing/2010/main" val="0"/>
              </a:ext>
            </a:extLst>
          </a:blip>
          <a:srcRect/>
          <a:stretch>
            <a:fillRect/>
          </a:stretch>
        </p:blipFill>
        <p:spPr bwMode="auto">
          <a:xfrm>
            <a:off x="6570056" y="4189807"/>
            <a:ext cx="829887" cy="31491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56" descr="Picture">
            <a:extLst>
              <a:ext uri="{FF2B5EF4-FFF2-40B4-BE49-F238E27FC236}">
                <a16:creationId xmlns:a16="http://schemas.microsoft.com/office/drawing/2014/main" id="{5BE95592-75A9-4F97-9EAC-8B45A6F552BB}"/>
              </a:ext>
            </a:extLst>
          </p:cNvPr>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7462695" y="4123183"/>
            <a:ext cx="900262" cy="49063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58" descr="Picture">
            <a:extLst>
              <a:ext uri="{FF2B5EF4-FFF2-40B4-BE49-F238E27FC236}">
                <a16:creationId xmlns:a16="http://schemas.microsoft.com/office/drawing/2014/main" id="{A51CB2FF-086F-4F54-B70A-252B763D7A40}"/>
              </a:ext>
            </a:extLst>
          </p:cNvPr>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8428145" y="4220352"/>
            <a:ext cx="621593" cy="28513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044">
            <a:extLst>
              <a:ext uri="{FF2B5EF4-FFF2-40B4-BE49-F238E27FC236}">
                <a16:creationId xmlns:a16="http://schemas.microsoft.com/office/drawing/2014/main" id="{348D25CA-E74A-4366-B59B-E72D79C431A4}"/>
              </a:ext>
            </a:extLst>
          </p:cNvPr>
          <p:cNvPicPr>
            <a:picLocks noChangeAspect="1"/>
          </p:cNvPicPr>
          <p:nvPr/>
        </p:nvPicPr>
        <p:blipFill>
          <a:blip r:embed="rId110"/>
          <a:stretch>
            <a:fillRect/>
          </a:stretch>
        </p:blipFill>
        <p:spPr>
          <a:xfrm>
            <a:off x="21438" y="4659158"/>
            <a:ext cx="624413" cy="366503"/>
          </a:xfrm>
          <a:prstGeom prst="rect">
            <a:avLst/>
          </a:prstGeom>
        </p:spPr>
      </p:pic>
      <p:pic>
        <p:nvPicPr>
          <p:cNvPr id="1086" name="Picture 62" descr="Picture">
            <a:extLst>
              <a:ext uri="{FF2B5EF4-FFF2-40B4-BE49-F238E27FC236}">
                <a16:creationId xmlns:a16="http://schemas.microsoft.com/office/drawing/2014/main" id="{C564ADBC-3DBB-4994-A4AC-D8706786F0DB}"/>
              </a:ext>
            </a:extLst>
          </p:cNvPr>
          <p:cNvPicPr>
            <a:picLocks noChangeAspect="1" noChangeArrowheads="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600062" y="4632783"/>
            <a:ext cx="724301" cy="40233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64" descr="Picture">
            <a:extLst>
              <a:ext uri="{FF2B5EF4-FFF2-40B4-BE49-F238E27FC236}">
                <a16:creationId xmlns:a16="http://schemas.microsoft.com/office/drawing/2014/main" id="{9F21F0CF-D7A6-4EA7-8401-7637F4B06C25}"/>
              </a:ext>
            </a:extLst>
          </p:cNvPr>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1362368" y="4605737"/>
            <a:ext cx="475175" cy="459158"/>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66" descr="Picture">
            <a:extLst>
              <a:ext uri="{FF2B5EF4-FFF2-40B4-BE49-F238E27FC236}">
                <a16:creationId xmlns:a16="http://schemas.microsoft.com/office/drawing/2014/main" id="{276B8D38-74FC-4BE5-AC17-25FECA5CF588}"/>
              </a:ext>
            </a:extLst>
          </p:cNvPr>
          <p:cNvPicPr>
            <a:picLocks noChangeAspect="1" noChangeArrowheads="1"/>
          </p:cNvPicPr>
          <p:nvPr/>
        </p:nvPicPr>
        <p:blipFill>
          <a:blip r:embed="rId113" cstate="print">
            <a:extLst>
              <a:ext uri="{28A0092B-C50C-407E-A947-70E740481C1C}">
                <a14:useLocalDpi xmlns:a14="http://schemas.microsoft.com/office/drawing/2010/main" val="0"/>
              </a:ext>
            </a:extLst>
          </a:blip>
          <a:srcRect/>
          <a:stretch>
            <a:fillRect/>
          </a:stretch>
        </p:blipFill>
        <p:spPr bwMode="auto">
          <a:xfrm>
            <a:off x="1907983" y="4710510"/>
            <a:ext cx="718940" cy="32214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68" descr="Picture">
            <a:extLst>
              <a:ext uri="{FF2B5EF4-FFF2-40B4-BE49-F238E27FC236}">
                <a16:creationId xmlns:a16="http://schemas.microsoft.com/office/drawing/2014/main" id="{31DE278B-7801-4B7A-B8C9-853FC172ABAE}"/>
              </a:ext>
            </a:extLst>
          </p:cNvPr>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2673685" y="4761970"/>
            <a:ext cx="868623" cy="249857"/>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70" descr="Picture">
            <a:extLst>
              <a:ext uri="{FF2B5EF4-FFF2-40B4-BE49-F238E27FC236}">
                <a16:creationId xmlns:a16="http://schemas.microsoft.com/office/drawing/2014/main" id="{A4DF8E0D-6428-4E5C-AF5F-F65AF554D1FE}"/>
              </a:ext>
            </a:extLst>
          </p:cNvPr>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3566407" y="4728734"/>
            <a:ext cx="868622" cy="327143"/>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72" descr="Picture">
            <a:extLst>
              <a:ext uri="{FF2B5EF4-FFF2-40B4-BE49-F238E27FC236}">
                <a16:creationId xmlns:a16="http://schemas.microsoft.com/office/drawing/2014/main" id="{4F4711D5-1CC2-49FA-9C4A-B81CC5A19298}"/>
              </a:ext>
            </a:extLst>
          </p:cNvPr>
          <p:cNvPicPr>
            <a:picLocks noChangeAspect="1" noChangeArrowheads="1"/>
          </p:cNvPicPr>
          <p:nvPr/>
        </p:nvPicPr>
        <p:blipFill>
          <a:blip r:embed="rId116" cstate="print">
            <a:extLst>
              <a:ext uri="{28A0092B-C50C-407E-A947-70E740481C1C}">
                <a14:useLocalDpi xmlns:a14="http://schemas.microsoft.com/office/drawing/2010/main" val="0"/>
              </a:ext>
            </a:extLst>
          </a:blip>
          <a:srcRect/>
          <a:stretch>
            <a:fillRect/>
          </a:stretch>
        </p:blipFill>
        <p:spPr bwMode="auto">
          <a:xfrm>
            <a:off x="4486578" y="4717445"/>
            <a:ext cx="419953" cy="338432"/>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74" descr="Picture">
            <a:extLst>
              <a:ext uri="{FF2B5EF4-FFF2-40B4-BE49-F238E27FC236}">
                <a16:creationId xmlns:a16="http://schemas.microsoft.com/office/drawing/2014/main" id="{D8B02C1C-FBD4-476A-A045-759594BA5EF5}"/>
              </a:ext>
            </a:extLst>
          </p:cNvPr>
          <p:cNvPicPr>
            <a:picLocks noChangeAspect="1"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4956140" y="4699022"/>
            <a:ext cx="932584" cy="350409"/>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76" descr="Picture">
            <a:extLst>
              <a:ext uri="{FF2B5EF4-FFF2-40B4-BE49-F238E27FC236}">
                <a16:creationId xmlns:a16="http://schemas.microsoft.com/office/drawing/2014/main" id="{9825CABE-6D83-4799-A7E6-9234117DE9DE}"/>
              </a:ext>
            </a:extLst>
          </p:cNvPr>
          <p:cNvPicPr>
            <a:picLocks noChangeAspect="1" noChangeArrowheads="1"/>
          </p:cNvPicPr>
          <p:nvPr/>
        </p:nvPicPr>
        <p:blipFill>
          <a:blip r:embed="rId118" cstate="print">
            <a:extLst>
              <a:ext uri="{28A0092B-C50C-407E-A947-70E740481C1C}">
                <a14:useLocalDpi xmlns:a14="http://schemas.microsoft.com/office/drawing/2010/main" val="0"/>
              </a:ext>
            </a:extLst>
          </a:blip>
          <a:srcRect/>
          <a:stretch>
            <a:fillRect/>
          </a:stretch>
        </p:blipFill>
        <p:spPr bwMode="auto">
          <a:xfrm>
            <a:off x="5933946" y="4611819"/>
            <a:ext cx="710619" cy="448386"/>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78" descr="Picture">
            <a:extLst>
              <a:ext uri="{FF2B5EF4-FFF2-40B4-BE49-F238E27FC236}">
                <a16:creationId xmlns:a16="http://schemas.microsoft.com/office/drawing/2014/main" id="{50A09776-AA49-407F-8FAC-01C23693BCF0}"/>
              </a:ext>
            </a:extLst>
          </p:cNvPr>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6727688" y="4651206"/>
            <a:ext cx="849125" cy="42057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80" descr="Picture">
            <a:extLst>
              <a:ext uri="{FF2B5EF4-FFF2-40B4-BE49-F238E27FC236}">
                <a16:creationId xmlns:a16="http://schemas.microsoft.com/office/drawing/2014/main" id="{75721CAE-F7E5-4694-B488-2EC907A2B3CB}"/>
              </a:ext>
            </a:extLst>
          </p:cNvPr>
          <p:cNvPicPr>
            <a:picLocks noChangeAspect="1"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7547769" y="4477984"/>
            <a:ext cx="962242" cy="425910"/>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84" descr="Northeast Energy Efficiency Partnerships (NEEP) - Home | Facebook">
            <a:extLst>
              <a:ext uri="{FF2B5EF4-FFF2-40B4-BE49-F238E27FC236}">
                <a16:creationId xmlns:a16="http://schemas.microsoft.com/office/drawing/2014/main" id="{1687CE21-8680-4908-BD71-9DC681C18F4E}"/>
              </a:ext>
            </a:extLst>
          </p:cNvPr>
          <p:cNvPicPr>
            <a:picLocks noChangeAspect="1" noChangeArrowheads="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8558402" y="4547234"/>
            <a:ext cx="552396" cy="552396"/>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86" descr="Picture">
            <a:extLst>
              <a:ext uri="{FF2B5EF4-FFF2-40B4-BE49-F238E27FC236}">
                <a16:creationId xmlns:a16="http://schemas.microsoft.com/office/drawing/2014/main" id="{345F9809-EEA9-484B-B84B-6C2554EF0211}"/>
              </a:ext>
            </a:extLst>
          </p:cNvPr>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33775" y="5022431"/>
            <a:ext cx="941011" cy="491187"/>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88" descr="Picture">
            <a:extLst>
              <a:ext uri="{FF2B5EF4-FFF2-40B4-BE49-F238E27FC236}">
                <a16:creationId xmlns:a16="http://schemas.microsoft.com/office/drawing/2014/main" id="{D55B2445-DAE0-41BE-B5F2-F474E845BD76}"/>
              </a:ext>
            </a:extLst>
          </p:cNvPr>
          <p:cNvPicPr>
            <a:picLocks noChangeAspect="1" noChangeArrowheads="1"/>
          </p:cNvPicPr>
          <p:nvPr/>
        </p:nvPicPr>
        <p:blipFill>
          <a:blip r:embed="rId123" cstate="print">
            <a:extLst>
              <a:ext uri="{28A0092B-C50C-407E-A947-70E740481C1C}">
                <a14:useLocalDpi xmlns:a14="http://schemas.microsoft.com/office/drawing/2010/main" val="0"/>
              </a:ext>
            </a:extLst>
          </a:blip>
          <a:srcRect/>
          <a:stretch>
            <a:fillRect/>
          </a:stretch>
        </p:blipFill>
        <p:spPr bwMode="auto">
          <a:xfrm>
            <a:off x="908259" y="5043190"/>
            <a:ext cx="1393076" cy="178191"/>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90" descr="Picture">
            <a:extLst>
              <a:ext uri="{FF2B5EF4-FFF2-40B4-BE49-F238E27FC236}">
                <a16:creationId xmlns:a16="http://schemas.microsoft.com/office/drawing/2014/main" id="{C851A601-81AE-49AC-9091-E7FAD6CF98FE}"/>
              </a:ext>
            </a:extLst>
          </p:cNvPr>
          <p:cNvPicPr>
            <a:picLocks noChangeAspect="1" noChangeArrowheads="1"/>
          </p:cNvPicPr>
          <p:nvPr/>
        </p:nvPicPr>
        <p:blipFill>
          <a:blip r:embed="rId124" cstate="print">
            <a:extLst>
              <a:ext uri="{28A0092B-C50C-407E-A947-70E740481C1C}">
                <a14:useLocalDpi xmlns:a14="http://schemas.microsoft.com/office/drawing/2010/main" val="0"/>
              </a:ext>
            </a:extLst>
          </a:blip>
          <a:srcRect/>
          <a:stretch>
            <a:fillRect/>
          </a:stretch>
        </p:blipFill>
        <p:spPr bwMode="auto">
          <a:xfrm>
            <a:off x="2342646" y="5011827"/>
            <a:ext cx="1015717" cy="405230"/>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92" descr="Picture">
            <a:extLst>
              <a:ext uri="{FF2B5EF4-FFF2-40B4-BE49-F238E27FC236}">
                <a16:creationId xmlns:a16="http://schemas.microsoft.com/office/drawing/2014/main" id="{C6F86607-8C2D-4EE6-85DD-A4308BDE2964}"/>
              </a:ext>
            </a:extLst>
          </p:cNvPr>
          <p:cNvPicPr>
            <a:picLocks noChangeAspect="1" noChangeArrowheads="1"/>
          </p:cNvPicPr>
          <p:nvPr/>
        </p:nvPicPr>
        <p:blipFill>
          <a:blip r:embed="rId125" cstate="print">
            <a:extLst>
              <a:ext uri="{28A0092B-C50C-407E-A947-70E740481C1C}">
                <a14:useLocalDpi xmlns:a14="http://schemas.microsoft.com/office/drawing/2010/main" val="0"/>
              </a:ext>
            </a:extLst>
          </a:blip>
          <a:srcRect/>
          <a:stretch>
            <a:fillRect/>
          </a:stretch>
        </p:blipFill>
        <p:spPr bwMode="auto">
          <a:xfrm>
            <a:off x="3358916" y="5055298"/>
            <a:ext cx="710619" cy="395724"/>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96" descr="Picture">
            <a:extLst>
              <a:ext uri="{FF2B5EF4-FFF2-40B4-BE49-F238E27FC236}">
                <a16:creationId xmlns:a16="http://schemas.microsoft.com/office/drawing/2014/main" id="{729EB80C-1967-453F-A225-B358E01CA1ED}"/>
              </a:ext>
            </a:extLst>
          </p:cNvPr>
          <p:cNvPicPr>
            <a:picLocks noChangeAspect="1" noChangeArrowheads="1"/>
          </p:cNvPicPr>
          <p:nvPr/>
        </p:nvPicPr>
        <p:blipFill>
          <a:blip r:embed="rId126" cstate="print">
            <a:extLst>
              <a:ext uri="{28A0092B-C50C-407E-A947-70E740481C1C}">
                <a14:useLocalDpi xmlns:a14="http://schemas.microsoft.com/office/drawing/2010/main" val="0"/>
              </a:ext>
            </a:extLst>
          </a:blip>
          <a:srcRect/>
          <a:stretch>
            <a:fillRect/>
          </a:stretch>
        </p:blipFill>
        <p:spPr bwMode="auto">
          <a:xfrm>
            <a:off x="4905920" y="5099288"/>
            <a:ext cx="808401" cy="439916"/>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100" descr="Picture">
            <a:extLst>
              <a:ext uri="{FF2B5EF4-FFF2-40B4-BE49-F238E27FC236}">
                <a16:creationId xmlns:a16="http://schemas.microsoft.com/office/drawing/2014/main" id="{186217A7-4538-4F1B-9823-9EC58FA08E71}"/>
              </a:ext>
            </a:extLst>
          </p:cNvPr>
          <p:cNvPicPr>
            <a:picLocks noChangeAspect="1" noChangeArrowheads="1"/>
          </p:cNvPicPr>
          <p:nvPr/>
        </p:nvPicPr>
        <p:blipFill>
          <a:blip r:embed="rId127" cstate="print">
            <a:extLst>
              <a:ext uri="{28A0092B-C50C-407E-A947-70E740481C1C}">
                <a14:useLocalDpi xmlns:a14="http://schemas.microsoft.com/office/drawing/2010/main" val="0"/>
              </a:ext>
            </a:extLst>
          </a:blip>
          <a:srcRect/>
          <a:stretch>
            <a:fillRect/>
          </a:stretch>
        </p:blipFill>
        <p:spPr bwMode="auto">
          <a:xfrm>
            <a:off x="6517701" y="5108919"/>
            <a:ext cx="769856" cy="391577"/>
          </a:xfrm>
          <a:prstGeom prst="rect">
            <a:avLst/>
          </a:prstGeom>
          <a:noFill/>
          <a:extLst>
            <a:ext uri="{909E8E84-426E-40DD-AFC4-6F175D3DCCD1}">
              <a14:hiddenFill xmlns:a14="http://schemas.microsoft.com/office/drawing/2010/main">
                <a:solidFill>
                  <a:srgbClr val="FFFFFF"/>
                </a:solidFill>
              </a14:hiddenFill>
            </a:ext>
          </a:extLst>
        </p:spPr>
      </p:pic>
      <p:pic>
        <p:nvPicPr>
          <p:cNvPr id="1087" name="Picture 102" descr="Picture">
            <a:extLst>
              <a:ext uri="{FF2B5EF4-FFF2-40B4-BE49-F238E27FC236}">
                <a16:creationId xmlns:a16="http://schemas.microsoft.com/office/drawing/2014/main" id="{595E59AC-0E0E-4338-BB9A-D1ECF8D05C7E}"/>
              </a:ext>
            </a:extLst>
          </p:cNvPr>
          <p:cNvPicPr>
            <a:picLocks noChangeAspect="1" noChangeArrowheads="1"/>
          </p:cNvPicPr>
          <p:nvPr/>
        </p:nvPicPr>
        <p:blipFill>
          <a:blip r:embed="rId128" cstate="print">
            <a:extLst>
              <a:ext uri="{28A0092B-C50C-407E-A947-70E740481C1C}">
                <a14:useLocalDpi xmlns:a14="http://schemas.microsoft.com/office/drawing/2010/main" val="0"/>
              </a:ext>
            </a:extLst>
          </a:blip>
          <a:srcRect/>
          <a:stretch>
            <a:fillRect/>
          </a:stretch>
        </p:blipFill>
        <p:spPr bwMode="auto">
          <a:xfrm>
            <a:off x="7245349" y="5085393"/>
            <a:ext cx="450761" cy="481208"/>
          </a:xfrm>
          <a:prstGeom prst="rect">
            <a:avLst/>
          </a:prstGeom>
          <a:noFill/>
          <a:extLst>
            <a:ext uri="{909E8E84-426E-40DD-AFC4-6F175D3DCCD1}">
              <a14:hiddenFill xmlns:a14="http://schemas.microsoft.com/office/drawing/2010/main">
                <a:solidFill>
                  <a:srgbClr val="FFFFFF"/>
                </a:solidFill>
              </a14:hiddenFill>
            </a:ext>
          </a:extLst>
        </p:spPr>
      </p:pic>
      <p:pic>
        <p:nvPicPr>
          <p:cNvPr id="1089" name="Picture 104" descr="Picture">
            <a:extLst>
              <a:ext uri="{FF2B5EF4-FFF2-40B4-BE49-F238E27FC236}">
                <a16:creationId xmlns:a16="http://schemas.microsoft.com/office/drawing/2014/main" id="{E22ED6C2-AB01-40A5-A9E0-22579B379A2A}"/>
              </a:ext>
            </a:extLst>
          </p:cNvPr>
          <p:cNvPicPr>
            <a:picLocks noChangeAspect="1" noChangeArrowheads="1"/>
          </p:cNvPicPr>
          <p:nvPr/>
        </p:nvPicPr>
        <p:blipFill>
          <a:blip r:embed="rId129" cstate="print">
            <a:extLst>
              <a:ext uri="{28A0092B-C50C-407E-A947-70E740481C1C}">
                <a14:useLocalDpi xmlns:a14="http://schemas.microsoft.com/office/drawing/2010/main" val="0"/>
              </a:ext>
            </a:extLst>
          </a:blip>
          <a:srcRect/>
          <a:stretch>
            <a:fillRect/>
          </a:stretch>
        </p:blipFill>
        <p:spPr bwMode="auto">
          <a:xfrm>
            <a:off x="7732246" y="5120504"/>
            <a:ext cx="679982" cy="368406"/>
          </a:xfrm>
          <a:prstGeom prst="rect">
            <a:avLst/>
          </a:prstGeom>
          <a:noFill/>
          <a:extLst>
            <a:ext uri="{909E8E84-426E-40DD-AFC4-6F175D3DCCD1}">
              <a14:hiddenFill xmlns:a14="http://schemas.microsoft.com/office/drawing/2010/main">
                <a:solidFill>
                  <a:srgbClr val="FFFFFF"/>
                </a:solidFill>
              </a14:hiddenFill>
            </a:ext>
          </a:extLst>
        </p:spPr>
      </p:pic>
      <p:pic>
        <p:nvPicPr>
          <p:cNvPr id="1091" name="Picture 106" descr="Picture">
            <a:extLst>
              <a:ext uri="{FF2B5EF4-FFF2-40B4-BE49-F238E27FC236}">
                <a16:creationId xmlns:a16="http://schemas.microsoft.com/office/drawing/2014/main" id="{EB565012-0B7E-4FCA-BEEC-A0C681A75AAF}"/>
              </a:ext>
            </a:extLst>
          </p:cNvPr>
          <p:cNvPicPr>
            <a:picLocks noChangeAspect="1" noChangeArrowheads="1"/>
          </p:cNvPicPr>
          <p:nvPr/>
        </p:nvPicPr>
        <p:blipFill>
          <a:blip r:embed="rId130" cstate="print">
            <a:extLst>
              <a:ext uri="{28A0092B-C50C-407E-A947-70E740481C1C}">
                <a14:useLocalDpi xmlns:a14="http://schemas.microsoft.com/office/drawing/2010/main" val="0"/>
              </a:ext>
            </a:extLst>
          </a:blip>
          <a:srcRect/>
          <a:stretch>
            <a:fillRect/>
          </a:stretch>
        </p:blipFill>
        <p:spPr bwMode="auto">
          <a:xfrm>
            <a:off x="8417329" y="5096238"/>
            <a:ext cx="756434" cy="436305"/>
          </a:xfrm>
          <a:prstGeom prst="rect">
            <a:avLst/>
          </a:prstGeom>
          <a:noFill/>
          <a:extLst>
            <a:ext uri="{909E8E84-426E-40DD-AFC4-6F175D3DCCD1}">
              <a14:hiddenFill xmlns:a14="http://schemas.microsoft.com/office/drawing/2010/main">
                <a:solidFill>
                  <a:srgbClr val="FFFFFF"/>
                </a:solidFill>
              </a14:hiddenFill>
            </a:ext>
          </a:extLst>
        </p:spPr>
      </p:pic>
      <p:pic>
        <p:nvPicPr>
          <p:cNvPr id="1103" name="Picture 114" descr="Picture">
            <a:extLst>
              <a:ext uri="{FF2B5EF4-FFF2-40B4-BE49-F238E27FC236}">
                <a16:creationId xmlns:a16="http://schemas.microsoft.com/office/drawing/2014/main" id="{CCFEFC29-B346-48DB-8916-B745D4DB108D}"/>
              </a:ext>
            </a:extLst>
          </p:cNvPr>
          <p:cNvPicPr>
            <a:picLocks noChangeAspect="1" noChangeArrowheads="1"/>
          </p:cNvPicPr>
          <p:nvPr/>
        </p:nvPicPr>
        <p:blipFill>
          <a:blip r:embed="rId131" cstate="print">
            <a:extLst>
              <a:ext uri="{28A0092B-C50C-407E-A947-70E740481C1C}">
                <a14:useLocalDpi xmlns:a14="http://schemas.microsoft.com/office/drawing/2010/main" val="0"/>
              </a:ext>
            </a:extLst>
          </a:blip>
          <a:srcRect/>
          <a:stretch>
            <a:fillRect/>
          </a:stretch>
        </p:blipFill>
        <p:spPr bwMode="auto">
          <a:xfrm>
            <a:off x="1162412" y="5229453"/>
            <a:ext cx="1138923" cy="137491"/>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116" descr="Picture">
            <a:extLst>
              <a:ext uri="{FF2B5EF4-FFF2-40B4-BE49-F238E27FC236}">
                <a16:creationId xmlns:a16="http://schemas.microsoft.com/office/drawing/2014/main" id="{FC5AA8BD-FE31-4D39-92B8-E2EB078E66D1}"/>
              </a:ext>
            </a:extLst>
          </p:cNvPr>
          <p:cNvPicPr>
            <a:picLocks noChangeAspect="1" noChangeArrowheads="1"/>
          </p:cNvPicPr>
          <p:nvPr/>
        </p:nvPicPr>
        <p:blipFill>
          <a:blip r:embed="rId132" cstate="print">
            <a:extLst>
              <a:ext uri="{28A0092B-C50C-407E-A947-70E740481C1C}">
                <a14:useLocalDpi xmlns:a14="http://schemas.microsoft.com/office/drawing/2010/main" val="0"/>
              </a:ext>
            </a:extLst>
          </a:blip>
          <a:srcRect/>
          <a:stretch>
            <a:fillRect/>
          </a:stretch>
        </p:blipFill>
        <p:spPr bwMode="auto">
          <a:xfrm>
            <a:off x="3374871" y="5483292"/>
            <a:ext cx="843858" cy="446959"/>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1108">
            <a:extLst>
              <a:ext uri="{FF2B5EF4-FFF2-40B4-BE49-F238E27FC236}">
                <a16:creationId xmlns:a16="http://schemas.microsoft.com/office/drawing/2014/main" id="{2AB96A45-FC92-48A3-BFF2-8202593F9C92}"/>
              </a:ext>
            </a:extLst>
          </p:cNvPr>
          <p:cNvPicPr>
            <a:picLocks noChangeAspect="1"/>
          </p:cNvPicPr>
          <p:nvPr/>
        </p:nvPicPr>
        <p:blipFill>
          <a:blip r:embed="rId133"/>
          <a:stretch>
            <a:fillRect/>
          </a:stretch>
        </p:blipFill>
        <p:spPr>
          <a:xfrm>
            <a:off x="4134237" y="5496933"/>
            <a:ext cx="778480" cy="419675"/>
          </a:xfrm>
          <a:prstGeom prst="rect">
            <a:avLst/>
          </a:prstGeom>
        </p:spPr>
      </p:pic>
      <p:pic>
        <p:nvPicPr>
          <p:cNvPr id="1111" name="Picture 118" descr="Picture">
            <a:extLst>
              <a:ext uri="{FF2B5EF4-FFF2-40B4-BE49-F238E27FC236}">
                <a16:creationId xmlns:a16="http://schemas.microsoft.com/office/drawing/2014/main" id="{3C6A77C8-25A4-4F8A-9EA0-B634418AC73F}"/>
              </a:ext>
            </a:extLst>
          </p:cNvPr>
          <p:cNvPicPr>
            <a:picLocks noChangeAspect="1" noChangeArrowheads="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4975029" y="5567358"/>
            <a:ext cx="809056" cy="182084"/>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120" descr="Picture">
            <a:extLst>
              <a:ext uri="{FF2B5EF4-FFF2-40B4-BE49-F238E27FC236}">
                <a16:creationId xmlns:a16="http://schemas.microsoft.com/office/drawing/2014/main" id="{FE4B3B29-D7BA-41A5-9513-04A104AB404D}"/>
              </a:ext>
            </a:extLst>
          </p:cNvPr>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4984487" y="5729638"/>
            <a:ext cx="945239" cy="292442"/>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1116">
            <a:extLst>
              <a:ext uri="{FF2B5EF4-FFF2-40B4-BE49-F238E27FC236}">
                <a16:creationId xmlns:a16="http://schemas.microsoft.com/office/drawing/2014/main" id="{5394E6FB-7983-4B0C-923D-74DD2E48015B}"/>
              </a:ext>
            </a:extLst>
          </p:cNvPr>
          <p:cNvPicPr>
            <a:picLocks noChangeAspect="1"/>
          </p:cNvPicPr>
          <p:nvPr/>
        </p:nvPicPr>
        <p:blipFill>
          <a:blip r:embed="rId136"/>
          <a:stretch>
            <a:fillRect/>
          </a:stretch>
        </p:blipFill>
        <p:spPr>
          <a:xfrm>
            <a:off x="4087247" y="5088147"/>
            <a:ext cx="808401" cy="421400"/>
          </a:xfrm>
          <a:prstGeom prst="rect">
            <a:avLst/>
          </a:prstGeom>
        </p:spPr>
      </p:pic>
      <p:pic>
        <p:nvPicPr>
          <p:cNvPr id="1119" name="Picture 122" descr="Picture">
            <a:extLst>
              <a:ext uri="{FF2B5EF4-FFF2-40B4-BE49-F238E27FC236}">
                <a16:creationId xmlns:a16="http://schemas.microsoft.com/office/drawing/2014/main" id="{D2D5E1FB-4390-487E-B9EC-FE54D721CDDB}"/>
              </a:ext>
            </a:extLst>
          </p:cNvPr>
          <p:cNvPicPr>
            <a:picLocks noChangeAspect="1"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5910354" y="5549209"/>
            <a:ext cx="632585" cy="380702"/>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124" descr="Picture">
            <a:extLst>
              <a:ext uri="{FF2B5EF4-FFF2-40B4-BE49-F238E27FC236}">
                <a16:creationId xmlns:a16="http://schemas.microsoft.com/office/drawing/2014/main" id="{343E7123-C533-4026-871C-1D51612CCCD1}"/>
              </a:ext>
            </a:extLst>
          </p:cNvPr>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6444522" y="5580147"/>
            <a:ext cx="850765" cy="375864"/>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126" descr="Picture">
            <a:extLst>
              <a:ext uri="{FF2B5EF4-FFF2-40B4-BE49-F238E27FC236}">
                <a16:creationId xmlns:a16="http://schemas.microsoft.com/office/drawing/2014/main" id="{8EBBD22B-50CA-4A73-B383-E4F3678FA58A}"/>
              </a:ext>
            </a:extLst>
          </p:cNvPr>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7298482" y="5587885"/>
            <a:ext cx="821390" cy="303349"/>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28" descr="Picture">
            <a:extLst>
              <a:ext uri="{FF2B5EF4-FFF2-40B4-BE49-F238E27FC236}">
                <a16:creationId xmlns:a16="http://schemas.microsoft.com/office/drawing/2014/main" id="{26F66016-9D93-4140-BD3F-A44C4D7F975E}"/>
              </a:ext>
            </a:extLst>
          </p:cNvPr>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9634" y="5688182"/>
            <a:ext cx="1750219" cy="321813"/>
          </a:xfrm>
          <a:prstGeom prst="rect">
            <a:avLst/>
          </a:prstGeom>
          <a:noFill/>
          <a:extLst>
            <a:ext uri="{909E8E84-426E-40DD-AFC4-6F175D3DCCD1}">
              <a14:hiddenFill xmlns:a14="http://schemas.microsoft.com/office/drawing/2010/main">
                <a:solidFill>
                  <a:srgbClr val="FFFFFF"/>
                </a:solidFill>
              </a14:hiddenFill>
            </a:ext>
          </a:extLst>
        </p:spPr>
      </p:pic>
      <p:pic>
        <p:nvPicPr>
          <p:cNvPr id="1155" name="Picture 130" descr="Picture">
            <a:extLst>
              <a:ext uri="{FF2B5EF4-FFF2-40B4-BE49-F238E27FC236}">
                <a16:creationId xmlns:a16="http://schemas.microsoft.com/office/drawing/2014/main" id="{34C290F7-1E0B-4333-A5E4-2AD13646E7BA}"/>
              </a:ext>
            </a:extLst>
          </p:cNvPr>
          <p:cNvPicPr>
            <a:picLocks noChangeAspect="1" noChangeArrowheads="1"/>
          </p:cNvPicPr>
          <p:nvPr/>
        </p:nvPicPr>
        <p:blipFill>
          <a:blip r:embed="rId141" cstate="print">
            <a:extLst>
              <a:ext uri="{28A0092B-C50C-407E-A947-70E740481C1C}">
                <a14:useLocalDpi xmlns:a14="http://schemas.microsoft.com/office/drawing/2010/main" val="0"/>
              </a:ext>
            </a:extLst>
          </a:blip>
          <a:srcRect/>
          <a:stretch>
            <a:fillRect/>
          </a:stretch>
        </p:blipFill>
        <p:spPr bwMode="auto">
          <a:xfrm>
            <a:off x="8163087" y="5554113"/>
            <a:ext cx="929849" cy="395047"/>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32" descr="Picture">
            <a:extLst>
              <a:ext uri="{FF2B5EF4-FFF2-40B4-BE49-F238E27FC236}">
                <a16:creationId xmlns:a16="http://schemas.microsoft.com/office/drawing/2014/main" id="{BC6CE53B-42AF-4517-805E-7FFAD7FB63AE}"/>
              </a:ext>
            </a:extLst>
          </p:cNvPr>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1776700" y="5699878"/>
            <a:ext cx="1153076" cy="297873"/>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34" descr="Picture">
            <a:extLst>
              <a:ext uri="{FF2B5EF4-FFF2-40B4-BE49-F238E27FC236}">
                <a16:creationId xmlns:a16="http://schemas.microsoft.com/office/drawing/2014/main" id="{AC6636F2-65DD-4F8F-B881-EBFD13E412F2}"/>
              </a:ext>
            </a:extLst>
          </p:cNvPr>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2772848" y="5686319"/>
            <a:ext cx="598729" cy="29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433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2643025" y="1196900"/>
            <a:ext cx="6009900" cy="1338300"/>
          </a:xfrm>
          <a:prstGeom prst="rect">
            <a:avLst/>
          </a:prstGeom>
          <a:ln w="19050" cap="flat" cmpd="sng">
            <a:solidFill>
              <a:srgbClr val="000000"/>
            </a:solidFill>
            <a:prstDash val="solid"/>
            <a:round/>
            <a:headEnd type="none" w="sm" len="sm"/>
            <a:tailEnd type="none" w="sm" len="sm"/>
          </a:ln>
        </p:spPr>
        <p:txBody>
          <a:bodyPr spcFirstLastPara="1" vert="horz" wrap="square" lIns="68575" tIns="34275" rIns="68575" bIns="34275" rtlCol="0" anchor="ctr" anchorCtr="0">
            <a:noAutofit/>
          </a:bodyPr>
          <a:lstStyle/>
          <a:p>
            <a:pPr indent="457200" algn="ctr">
              <a:spcBef>
                <a:spcPts val="0"/>
              </a:spcBef>
            </a:pPr>
            <a:r>
              <a:rPr lang="en">
                <a:latin typeface="Roboto Mono"/>
                <a:ea typeface="Roboto Mono"/>
                <a:cs typeface="Roboto Mono"/>
                <a:sym typeface="Roboto Mono"/>
              </a:rPr>
              <a:t>Goals for Proceeding - </a:t>
            </a:r>
            <a:endParaRPr>
              <a:latin typeface="Roboto Mono"/>
              <a:ea typeface="Roboto Mono"/>
              <a:cs typeface="Roboto Mono"/>
              <a:sym typeface="Roboto Mono"/>
            </a:endParaRPr>
          </a:p>
          <a:p>
            <a:pPr indent="457200">
              <a:spcBef>
                <a:spcPts val="0"/>
              </a:spcBef>
            </a:pPr>
            <a:r>
              <a:rPr lang="en" sz="1600" b="1">
                <a:solidFill>
                  <a:srgbClr val="000000"/>
                </a:solidFill>
                <a:latin typeface="Roboto Mono"/>
                <a:ea typeface="Roboto Mono"/>
                <a:cs typeface="Roboto Mono"/>
                <a:sym typeface="Roboto Mono"/>
              </a:rPr>
              <a:t>Corrective, Procedural, Distributive Justice</a:t>
            </a:r>
            <a:endParaRPr sz="1600" b="1">
              <a:solidFill>
                <a:srgbClr val="000000"/>
              </a:solidFill>
              <a:latin typeface="Roboto Mono"/>
              <a:ea typeface="Roboto Mono"/>
              <a:cs typeface="Roboto Mono"/>
              <a:sym typeface="Roboto Mono"/>
            </a:endParaRPr>
          </a:p>
        </p:txBody>
      </p:sp>
      <p:sp>
        <p:nvSpPr>
          <p:cNvPr id="154" name="Google Shape;154;p26"/>
          <p:cNvSpPr txBox="1">
            <a:spLocks noGrp="1"/>
          </p:cNvSpPr>
          <p:nvPr>
            <p:ph sz="half" idx="1"/>
          </p:nvPr>
        </p:nvSpPr>
        <p:spPr>
          <a:xfrm>
            <a:off x="102275" y="3246300"/>
            <a:ext cx="4240800" cy="2568000"/>
          </a:xfrm>
          <a:prstGeom prst="rect">
            <a:avLst/>
          </a:prstGeom>
        </p:spPr>
        <p:txBody>
          <a:bodyPr spcFirstLastPara="1" vert="horz" wrap="square" lIns="68575" tIns="34275" rIns="68575" bIns="34275" rtlCol="0" anchor="t" anchorCtr="0">
            <a:noAutofit/>
          </a:bodyPr>
          <a:lstStyle/>
          <a:p>
            <a:pPr marL="0" indent="0">
              <a:spcBef>
                <a:spcPts val="800"/>
              </a:spcBef>
              <a:buNone/>
            </a:pPr>
            <a:r>
              <a:rPr lang="en" sz="1700">
                <a:solidFill>
                  <a:srgbClr val="000000"/>
                </a:solidFill>
                <a:latin typeface="Roboto Mono"/>
                <a:ea typeface="Roboto Mono"/>
                <a:cs typeface="Roboto Mono"/>
                <a:sym typeface="Roboto Mono"/>
              </a:rPr>
              <a:t>Maximize potential benefits for disproportionately overburdened low-income communities of color.</a:t>
            </a:r>
            <a:endParaRPr sz="1700">
              <a:solidFill>
                <a:srgbClr val="000000"/>
              </a:solidFill>
              <a:latin typeface="Roboto Mono"/>
              <a:ea typeface="Roboto Mono"/>
              <a:cs typeface="Roboto Mono"/>
              <a:sym typeface="Roboto Mono"/>
            </a:endParaRPr>
          </a:p>
          <a:p>
            <a:pPr marL="914400" lvl="1" indent="-311150">
              <a:spcBef>
                <a:spcPts val="1600"/>
              </a:spcBef>
              <a:buClr>
                <a:srgbClr val="000000"/>
              </a:buClr>
              <a:buSzPts val="1300"/>
              <a:buFont typeface="Roboto Mono"/>
              <a:buChar char="○"/>
            </a:pPr>
            <a:r>
              <a:rPr lang="en" sz="1300">
                <a:solidFill>
                  <a:srgbClr val="000000"/>
                </a:solidFill>
                <a:latin typeface="Roboto Mono"/>
                <a:ea typeface="Roboto Mono"/>
                <a:cs typeface="Roboto Mono"/>
                <a:sym typeface="Roboto Mono"/>
              </a:rPr>
              <a:t>Health/Safety - Household.</a:t>
            </a:r>
            <a:endParaRPr sz="1300">
              <a:solidFill>
                <a:srgbClr val="000000"/>
              </a:solidFill>
              <a:latin typeface="Roboto Mono"/>
              <a:ea typeface="Roboto Mono"/>
              <a:cs typeface="Roboto Mono"/>
              <a:sym typeface="Roboto Mono"/>
            </a:endParaRPr>
          </a:p>
          <a:p>
            <a:pPr marL="914400" lvl="1" indent="-311150">
              <a:spcBef>
                <a:spcPts val="0"/>
              </a:spcBef>
              <a:buClr>
                <a:srgbClr val="000000"/>
              </a:buClr>
              <a:buSzPts val="1300"/>
              <a:buFont typeface="Roboto Mono"/>
              <a:buChar char="○"/>
            </a:pPr>
            <a:r>
              <a:rPr lang="en" sz="1300">
                <a:solidFill>
                  <a:srgbClr val="000000"/>
                </a:solidFill>
                <a:latin typeface="Roboto Mono"/>
                <a:ea typeface="Roboto Mono"/>
                <a:cs typeface="Roboto Mono"/>
                <a:sym typeface="Roboto Mono"/>
              </a:rPr>
              <a:t>Health/Safety - Community.</a:t>
            </a:r>
            <a:endParaRPr sz="1300">
              <a:solidFill>
                <a:srgbClr val="000000"/>
              </a:solidFill>
              <a:latin typeface="Roboto Mono"/>
              <a:ea typeface="Roboto Mono"/>
              <a:cs typeface="Roboto Mono"/>
              <a:sym typeface="Roboto Mono"/>
            </a:endParaRPr>
          </a:p>
          <a:p>
            <a:pPr marL="914400" lvl="1" indent="-311150">
              <a:spcBef>
                <a:spcPts val="0"/>
              </a:spcBef>
              <a:buClr>
                <a:srgbClr val="000000"/>
              </a:buClr>
              <a:buSzPts val="1300"/>
              <a:buFont typeface="Roboto Mono"/>
              <a:buChar char="○"/>
            </a:pPr>
            <a:r>
              <a:rPr lang="en" sz="1300">
                <a:solidFill>
                  <a:srgbClr val="000000"/>
                </a:solidFill>
                <a:latin typeface="Roboto Mono"/>
                <a:ea typeface="Roboto Mono"/>
                <a:cs typeface="Roboto Mono"/>
                <a:sym typeface="Roboto Mono"/>
              </a:rPr>
              <a:t>Mitigate Climate Change.</a:t>
            </a:r>
            <a:endParaRPr sz="1300">
              <a:solidFill>
                <a:srgbClr val="000000"/>
              </a:solidFill>
              <a:latin typeface="Roboto Mono"/>
              <a:ea typeface="Roboto Mono"/>
              <a:cs typeface="Roboto Mono"/>
              <a:sym typeface="Roboto Mono"/>
            </a:endParaRPr>
          </a:p>
          <a:p>
            <a:pPr marL="914400" lvl="1" indent="-311150">
              <a:spcBef>
                <a:spcPts val="0"/>
              </a:spcBef>
              <a:buClr>
                <a:srgbClr val="000000"/>
              </a:buClr>
              <a:buSzPts val="1300"/>
              <a:buFont typeface="Roboto Mono"/>
              <a:buChar char="○"/>
            </a:pPr>
            <a:r>
              <a:rPr lang="en" sz="1300">
                <a:solidFill>
                  <a:srgbClr val="000000"/>
                </a:solidFill>
                <a:latin typeface="Roboto Mono"/>
                <a:ea typeface="Roboto Mono"/>
                <a:cs typeface="Roboto Mono"/>
                <a:sym typeface="Roboto Mono"/>
              </a:rPr>
              <a:t>Increase access to beneficial technologies.</a:t>
            </a:r>
            <a:endParaRPr sz="1300">
              <a:solidFill>
                <a:srgbClr val="000000"/>
              </a:solidFill>
              <a:latin typeface="Roboto Mono"/>
              <a:ea typeface="Roboto Mono"/>
              <a:cs typeface="Roboto Mono"/>
              <a:sym typeface="Roboto Mono"/>
            </a:endParaRPr>
          </a:p>
          <a:p>
            <a:pPr marL="914400" lvl="1" indent="-311150">
              <a:spcBef>
                <a:spcPts val="0"/>
              </a:spcBef>
              <a:buClr>
                <a:srgbClr val="000000"/>
              </a:buClr>
              <a:buSzPts val="1300"/>
              <a:buFont typeface="Roboto Mono"/>
              <a:buChar char="○"/>
            </a:pPr>
            <a:r>
              <a:rPr lang="en" sz="1300">
                <a:solidFill>
                  <a:srgbClr val="000000"/>
                </a:solidFill>
                <a:latin typeface="Roboto Mono"/>
                <a:ea typeface="Roboto Mono"/>
                <a:cs typeface="Roboto Mono"/>
                <a:sym typeface="Roboto Mono"/>
              </a:rPr>
              <a:t>Decrease energy burdens.</a:t>
            </a:r>
            <a:endParaRPr sz="1300">
              <a:solidFill>
                <a:srgbClr val="000000"/>
              </a:solidFill>
              <a:latin typeface="Roboto Mono"/>
              <a:ea typeface="Roboto Mono"/>
              <a:cs typeface="Roboto Mono"/>
              <a:sym typeface="Roboto Mono"/>
            </a:endParaRPr>
          </a:p>
          <a:p>
            <a:pPr marL="914400" lvl="1" indent="-311150">
              <a:spcBef>
                <a:spcPts val="0"/>
              </a:spcBef>
              <a:buClr>
                <a:srgbClr val="000000"/>
              </a:buClr>
              <a:buSzPts val="1300"/>
              <a:buFont typeface="Roboto Mono"/>
              <a:buChar char="○"/>
            </a:pPr>
            <a:r>
              <a:rPr lang="en" sz="1300">
                <a:solidFill>
                  <a:srgbClr val="000000"/>
                </a:solidFill>
                <a:latin typeface="Roboto Mono"/>
                <a:ea typeface="Roboto Mono"/>
                <a:cs typeface="Roboto Mono"/>
                <a:sym typeface="Roboto Mono"/>
              </a:rPr>
              <a:t>Support high quality jobs + access.</a:t>
            </a:r>
            <a:endParaRPr sz="1300">
              <a:solidFill>
                <a:srgbClr val="000000"/>
              </a:solidFill>
              <a:latin typeface="Roboto Mono"/>
              <a:ea typeface="Roboto Mono"/>
              <a:cs typeface="Roboto Mono"/>
              <a:sym typeface="Roboto Mono"/>
            </a:endParaRPr>
          </a:p>
        </p:txBody>
      </p:sp>
      <p:sp>
        <p:nvSpPr>
          <p:cNvPr id="155" name="Google Shape;155;p26"/>
          <p:cNvSpPr txBox="1">
            <a:spLocks noGrp="1"/>
          </p:cNvSpPr>
          <p:nvPr>
            <p:ph sz="half" idx="2"/>
          </p:nvPr>
        </p:nvSpPr>
        <p:spPr>
          <a:xfrm>
            <a:off x="5083625" y="2677750"/>
            <a:ext cx="3920100" cy="3048900"/>
          </a:xfrm>
          <a:prstGeom prst="rect">
            <a:avLst/>
          </a:prstGeom>
        </p:spPr>
        <p:txBody>
          <a:bodyPr spcFirstLastPara="1" vert="horz" wrap="square" lIns="68575" tIns="34275" rIns="68575" bIns="34275" rtlCol="0" anchor="t" anchorCtr="0">
            <a:noAutofit/>
          </a:bodyPr>
          <a:lstStyle/>
          <a:p>
            <a:pPr marL="0" indent="0">
              <a:spcBef>
                <a:spcPts val="800"/>
              </a:spcBef>
              <a:buNone/>
            </a:pPr>
            <a:r>
              <a:rPr lang="en" sz="1600">
                <a:solidFill>
                  <a:srgbClr val="000000"/>
                </a:solidFill>
                <a:latin typeface="Roboto Mono"/>
                <a:ea typeface="Roboto Mono"/>
                <a:cs typeface="Roboto Mono"/>
                <a:sym typeface="Roboto Mono"/>
              </a:rPr>
              <a:t>Minimize potential burdens for disproportionately overburdened low-income communities of color.</a:t>
            </a:r>
            <a:endParaRPr sz="1600">
              <a:solidFill>
                <a:srgbClr val="000000"/>
              </a:solidFill>
              <a:latin typeface="Roboto Mono"/>
              <a:ea typeface="Roboto Mono"/>
              <a:cs typeface="Roboto Mono"/>
              <a:sym typeface="Roboto Mono"/>
            </a:endParaRPr>
          </a:p>
          <a:p>
            <a:pPr marL="914400" lvl="1" indent="-304800">
              <a:spcBef>
                <a:spcPts val="1600"/>
              </a:spcBef>
              <a:buClr>
                <a:srgbClr val="000000"/>
              </a:buClr>
              <a:buSzPts val="1200"/>
              <a:buFont typeface="Roboto Mono"/>
              <a:buChar char="○"/>
            </a:pPr>
            <a:r>
              <a:rPr lang="en" sz="1200">
                <a:solidFill>
                  <a:srgbClr val="000000"/>
                </a:solidFill>
                <a:latin typeface="Roboto Mono"/>
                <a:ea typeface="Roboto Mono"/>
                <a:cs typeface="Roboto Mono"/>
                <a:sym typeface="Roboto Mono"/>
              </a:rPr>
              <a:t>Increased rates + stranded assets.</a:t>
            </a:r>
            <a:endParaRPr sz="1200">
              <a:solidFill>
                <a:srgbClr val="000000"/>
              </a:solidFill>
              <a:latin typeface="Roboto Mono"/>
              <a:ea typeface="Roboto Mono"/>
              <a:cs typeface="Roboto Mono"/>
              <a:sym typeface="Roboto Mono"/>
            </a:endParaRPr>
          </a:p>
          <a:p>
            <a:pPr marL="914400" lvl="1" indent="-304800">
              <a:spcBef>
                <a:spcPts val="0"/>
              </a:spcBef>
              <a:buClr>
                <a:srgbClr val="000000"/>
              </a:buClr>
              <a:buSzPts val="1200"/>
              <a:buFont typeface="Roboto Mono"/>
              <a:buChar char="○"/>
            </a:pPr>
            <a:r>
              <a:rPr lang="en" sz="1200">
                <a:solidFill>
                  <a:srgbClr val="000000"/>
                </a:solidFill>
                <a:latin typeface="Roboto Mono"/>
                <a:ea typeface="Roboto Mono"/>
                <a:cs typeface="Roboto Mono"/>
                <a:sym typeface="Roboto Mono"/>
              </a:rPr>
              <a:t>Decreased safety of infrastructure.</a:t>
            </a:r>
            <a:endParaRPr sz="1200">
              <a:solidFill>
                <a:srgbClr val="000000"/>
              </a:solidFill>
              <a:latin typeface="Roboto Mono"/>
              <a:ea typeface="Roboto Mono"/>
              <a:cs typeface="Roboto Mono"/>
              <a:sym typeface="Roboto Mono"/>
            </a:endParaRPr>
          </a:p>
          <a:p>
            <a:pPr marL="914400" lvl="1" indent="-304800">
              <a:spcBef>
                <a:spcPts val="0"/>
              </a:spcBef>
              <a:buClr>
                <a:srgbClr val="000000"/>
              </a:buClr>
              <a:buSzPts val="1200"/>
              <a:buFont typeface="Roboto Mono"/>
              <a:buChar char="○"/>
            </a:pPr>
            <a:r>
              <a:rPr lang="en" sz="1200">
                <a:solidFill>
                  <a:srgbClr val="000000"/>
                </a:solidFill>
                <a:latin typeface="Roboto Mono"/>
                <a:ea typeface="Roboto Mono"/>
                <a:cs typeface="Roboto Mono"/>
                <a:sym typeface="Roboto Mono"/>
              </a:rPr>
              <a:t>Decreased quality of service.</a:t>
            </a:r>
            <a:endParaRPr sz="1200">
              <a:solidFill>
                <a:srgbClr val="000000"/>
              </a:solidFill>
              <a:latin typeface="Roboto Mono"/>
              <a:ea typeface="Roboto Mono"/>
              <a:cs typeface="Roboto Mono"/>
              <a:sym typeface="Roboto Mono"/>
            </a:endParaRPr>
          </a:p>
          <a:p>
            <a:pPr marL="914400" lvl="1" indent="-304800">
              <a:spcBef>
                <a:spcPts val="0"/>
              </a:spcBef>
              <a:buClr>
                <a:srgbClr val="000000"/>
              </a:buClr>
              <a:buSzPts val="1200"/>
              <a:buFont typeface="Roboto Mono"/>
              <a:buChar char="○"/>
            </a:pPr>
            <a:r>
              <a:rPr lang="en" sz="1200">
                <a:solidFill>
                  <a:srgbClr val="000000"/>
                </a:solidFill>
                <a:latin typeface="Roboto Mono"/>
                <a:ea typeface="Roboto Mono"/>
                <a:cs typeface="Roboto Mono"/>
                <a:sym typeface="Roboto Mono"/>
              </a:rPr>
              <a:t>Increase barriers to accessing beneficial technologies + services.</a:t>
            </a:r>
            <a:endParaRPr sz="1200">
              <a:solidFill>
                <a:srgbClr val="000000"/>
              </a:solidFill>
              <a:latin typeface="Roboto Mono"/>
              <a:ea typeface="Roboto Mono"/>
              <a:cs typeface="Roboto Mono"/>
              <a:sym typeface="Roboto Mono"/>
            </a:endParaRPr>
          </a:p>
          <a:p>
            <a:pPr marL="914400" lvl="1" indent="-304800">
              <a:spcBef>
                <a:spcPts val="0"/>
              </a:spcBef>
              <a:buClr>
                <a:srgbClr val="000000"/>
              </a:buClr>
              <a:buSzPts val="1200"/>
              <a:buFont typeface="Roboto Mono"/>
              <a:buChar char="○"/>
            </a:pPr>
            <a:r>
              <a:rPr lang="en" sz="1200">
                <a:solidFill>
                  <a:srgbClr val="000000"/>
                </a:solidFill>
                <a:latin typeface="Roboto Mono"/>
                <a:ea typeface="Roboto Mono"/>
                <a:cs typeface="Roboto Mono"/>
                <a:sym typeface="Roboto Mono"/>
              </a:rPr>
              <a:t>Inequitable changes in infrastructure.</a:t>
            </a:r>
            <a:endParaRPr sz="1200">
              <a:solidFill>
                <a:srgbClr val="000000"/>
              </a:solidFill>
              <a:latin typeface="Roboto Mono"/>
              <a:ea typeface="Roboto Mono"/>
              <a:cs typeface="Roboto Mono"/>
              <a:sym typeface="Roboto Mono"/>
            </a:endParaRPr>
          </a:p>
          <a:p>
            <a:pPr marL="914400" lvl="1" indent="-304800">
              <a:spcBef>
                <a:spcPts val="0"/>
              </a:spcBef>
              <a:buClr>
                <a:srgbClr val="000000"/>
              </a:buClr>
              <a:buSzPts val="1200"/>
              <a:buFont typeface="Roboto Mono"/>
              <a:buChar char="○"/>
            </a:pPr>
            <a:r>
              <a:rPr lang="en" sz="1200">
                <a:solidFill>
                  <a:srgbClr val="000000"/>
                </a:solidFill>
                <a:latin typeface="Roboto Mono"/>
                <a:ea typeface="Roboto Mono"/>
                <a:cs typeface="Roboto Mono"/>
                <a:sym typeface="Roboto Mono"/>
              </a:rPr>
              <a:t>Negative economic impacts on workers and communities.</a:t>
            </a:r>
            <a:endParaRPr sz="1200">
              <a:solidFill>
                <a:srgbClr val="000000"/>
              </a:solidFill>
              <a:latin typeface="Roboto Mono"/>
              <a:ea typeface="Roboto Mono"/>
              <a:cs typeface="Roboto Mono"/>
              <a:sym typeface="Roboto Mono"/>
            </a:endParaRPr>
          </a:p>
        </p:txBody>
      </p:sp>
      <p:pic>
        <p:nvPicPr>
          <p:cNvPr id="156" name="Google Shape;156;p26" descr="A person cooking in a kitchen preparing food&#10;&#10;Description automatically generated"/>
          <p:cNvPicPr preferRelativeResize="0"/>
          <p:nvPr/>
        </p:nvPicPr>
        <p:blipFill rotWithShape="1">
          <a:blip r:embed="rId3">
            <a:alphaModFix/>
          </a:blip>
          <a:srcRect l="10444" r="24196"/>
          <a:stretch/>
        </p:blipFill>
        <p:spPr>
          <a:xfrm>
            <a:off x="373025" y="1028826"/>
            <a:ext cx="2171298" cy="2217475"/>
          </a:xfrm>
          <a:prstGeom prst="rect">
            <a:avLst/>
          </a:prstGeom>
          <a:noFill/>
          <a:ln>
            <a:noFill/>
          </a:ln>
        </p:spPr>
      </p:pic>
    </p:spTree>
    <p:extLst>
      <p:ext uri="{BB962C8B-B14F-4D97-AF65-F5344CB8AC3E}">
        <p14:creationId xmlns:p14="http://schemas.microsoft.com/office/powerpoint/2010/main" val="2050617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157800" y="313266"/>
            <a:ext cx="8828400" cy="1383084"/>
          </a:xfrm>
          <a:prstGeom prst="rect">
            <a:avLst/>
          </a:prstGeom>
          <a:ln w="19050" cap="flat" cmpd="sng">
            <a:solidFill>
              <a:srgbClr val="000000"/>
            </a:solidFill>
            <a:prstDash val="solid"/>
            <a:round/>
            <a:headEnd type="none" w="sm" len="sm"/>
            <a:tailEnd type="none" w="sm" len="sm"/>
          </a:ln>
        </p:spPr>
        <p:txBody>
          <a:bodyPr spcFirstLastPara="1" vert="horz" wrap="square" lIns="68575" tIns="34275" rIns="68575" bIns="34275" rtlCol="0" anchor="ctr" anchorCtr="0">
            <a:noAutofit/>
          </a:bodyPr>
          <a:lstStyle/>
          <a:p>
            <a:pPr algn="ctr">
              <a:spcBef>
                <a:spcPts val="0"/>
              </a:spcBef>
            </a:pPr>
            <a:r>
              <a:rPr lang="en" dirty="0"/>
              <a:t>Key Points - Track 1 - Reliability + Market Standards</a:t>
            </a:r>
            <a:endParaRPr dirty="0"/>
          </a:p>
        </p:txBody>
      </p:sp>
      <p:sp>
        <p:nvSpPr>
          <p:cNvPr id="162" name="Google Shape;162;p27"/>
          <p:cNvSpPr txBox="1">
            <a:spLocks noGrp="1"/>
          </p:cNvSpPr>
          <p:nvPr>
            <p:ph sz="half" idx="1"/>
          </p:nvPr>
        </p:nvSpPr>
        <p:spPr>
          <a:xfrm>
            <a:off x="442452" y="1696350"/>
            <a:ext cx="8499648" cy="3465300"/>
          </a:xfrm>
          <a:prstGeom prst="rect">
            <a:avLst/>
          </a:prstGeom>
        </p:spPr>
        <p:txBody>
          <a:bodyPr spcFirstLastPara="1" vert="horz" wrap="square" lIns="68575" tIns="34275" rIns="68575" bIns="34275" rtlCol="0" anchor="t" anchorCtr="0">
            <a:noAutofit/>
          </a:bodyPr>
          <a:lstStyle/>
          <a:p>
            <a:pPr marL="0" indent="0">
              <a:spcBef>
                <a:spcPts val="800"/>
              </a:spcBef>
              <a:buNone/>
            </a:pPr>
            <a:r>
              <a:rPr lang="en" sz="1800" dirty="0">
                <a:solidFill>
                  <a:srgbClr val="000000"/>
                </a:solidFill>
              </a:rPr>
              <a:t>Our reliability + market + safety rules must incorporate controlling climate + equity statutes (SB 100, SB 350, local ordinances </a:t>
            </a:r>
            <a:r>
              <a:rPr lang="en" sz="1800" dirty="0" err="1">
                <a:solidFill>
                  <a:srgbClr val="000000"/>
                </a:solidFill>
              </a:rPr>
              <a:t>etc</a:t>
            </a:r>
            <a:r>
              <a:rPr lang="en" sz="1800" dirty="0">
                <a:solidFill>
                  <a:srgbClr val="000000"/>
                </a:solidFill>
              </a:rPr>
              <a:t>) = plan for MAJOR reduction in throughput.</a:t>
            </a:r>
            <a:endParaRPr sz="1800" dirty="0">
              <a:solidFill>
                <a:srgbClr val="000000"/>
              </a:solidFill>
            </a:endParaRPr>
          </a:p>
          <a:p>
            <a:pPr marL="914400" lvl="1" indent="-317500">
              <a:spcBef>
                <a:spcPts val="1600"/>
              </a:spcBef>
              <a:buClr>
                <a:srgbClr val="000000"/>
              </a:buClr>
              <a:buSzPts val="1400"/>
              <a:buChar char="○"/>
            </a:pPr>
            <a:r>
              <a:rPr lang="en" sz="1800" dirty="0">
                <a:solidFill>
                  <a:schemeClr val="dk1"/>
                </a:solidFill>
              </a:rPr>
              <a:t>Holistic planning approach rooted in equity.</a:t>
            </a:r>
            <a:endParaRPr sz="1800" dirty="0">
              <a:solidFill>
                <a:srgbClr val="000000"/>
              </a:solidFill>
            </a:endParaRPr>
          </a:p>
          <a:p>
            <a:pPr marL="914400" lvl="1" indent="-317500">
              <a:spcBef>
                <a:spcPts val="0"/>
              </a:spcBef>
              <a:buClr>
                <a:srgbClr val="000000"/>
              </a:buClr>
              <a:buSzPts val="1400"/>
              <a:buChar char="○"/>
            </a:pPr>
            <a:r>
              <a:rPr lang="en" sz="1800" dirty="0">
                <a:solidFill>
                  <a:srgbClr val="000000"/>
                </a:solidFill>
              </a:rPr>
              <a:t>Customer demand assumptions are 2000 and late.</a:t>
            </a:r>
            <a:endParaRPr sz="1800" dirty="0">
              <a:solidFill>
                <a:srgbClr val="000000"/>
              </a:solidFill>
            </a:endParaRPr>
          </a:p>
          <a:p>
            <a:pPr marL="914400" lvl="1" indent="-317500">
              <a:spcBef>
                <a:spcPts val="0"/>
              </a:spcBef>
              <a:buClr>
                <a:srgbClr val="000000"/>
              </a:buClr>
              <a:buSzPts val="1400"/>
              <a:buChar char="○"/>
            </a:pPr>
            <a:r>
              <a:rPr lang="en" sz="1800" dirty="0">
                <a:solidFill>
                  <a:srgbClr val="000000"/>
                </a:solidFill>
              </a:rPr>
              <a:t>Customer demand cannot exceed greenhouse gas emissions reduction requirements.</a:t>
            </a:r>
            <a:endParaRPr sz="1800" dirty="0">
              <a:solidFill>
                <a:srgbClr val="000000"/>
              </a:solidFill>
            </a:endParaRPr>
          </a:p>
          <a:p>
            <a:pPr marL="914400" lvl="1" indent="-317500">
              <a:spcBef>
                <a:spcPts val="0"/>
              </a:spcBef>
              <a:buClr>
                <a:srgbClr val="000000"/>
              </a:buClr>
              <a:buSzPts val="1400"/>
              <a:buChar char="○"/>
            </a:pPr>
            <a:r>
              <a:rPr lang="en" sz="1800" dirty="0">
                <a:solidFill>
                  <a:srgbClr val="000000"/>
                </a:solidFill>
              </a:rPr>
              <a:t>Minimize new investments (safety requirement).</a:t>
            </a:r>
            <a:endParaRPr sz="1800" dirty="0">
              <a:solidFill>
                <a:srgbClr val="000000"/>
              </a:solidFill>
            </a:endParaRPr>
          </a:p>
          <a:p>
            <a:pPr marL="914400" lvl="1" indent="-317500">
              <a:spcBef>
                <a:spcPts val="0"/>
              </a:spcBef>
              <a:buClr>
                <a:srgbClr val="000000"/>
              </a:buClr>
              <a:buSzPts val="1400"/>
              <a:buChar char="○"/>
            </a:pPr>
            <a:r>
              <a:rPr lang="en" sz="1800" dirty="0">
                <a:solidFill>
                  <a:srgbClr val="000000"/>
                </a:solidFill>
              </a:rPr>
              <a:t>Value of assets = realistic life + use of asset.</a:t>
            </a:r>
            <a:endParaRPr sz="1800" dirty="0">
              <a:solidFill>
                <a:srgbClr val="000000"/>
              </a:solidFill>
            </a:endParaRPr>
          </a:p>
          <a:p>
            <a:pPr marL="914400" lvl="1" indent="-317500">
              <a:spcBef>
                <a:spcPts val="0"/>
              </a:spcBef>
              <a:buClr>
                <a:srgbClr val="000000"/>
              </a:buClr>
              <a:buSzPts val="1400"/>
              <a:buChar char="○"/>
            </a:pPr>
            <a:r>
              <a:rPr lang="en" sz="1800" dirty="0">
                <a:solidFill>
                  <a:srgbClr val="000000"/>
                </a:solidFill>
              </a:rPr>
              <a:t>DER exists and we should use! Invest in new and not old!</a:t>
            </a:r>
            <a:endParaRPr sz="1800" dirty="0">
              <a:solidFill>
                <a:srgbClr val="000000"/>
              </a:solidFill>
            </a:endParaRPr>
          </a:p>
          <a:p>
            <a:pPr marL="0" indent="0">
              <a:spcBef>
                <a:spcPts val="1600"/>
              </a:spcBef>
              <a:buNone/>
            </a:pPr>
            <a:r>
              <a:rPr lang="en" sz="1800" dirty="0">
                <a:solidFill>
                  <a:srgbClr val="000000"/>
                </a:solidFill>
              </a:rPr>
              <a:t>Consequences for failure to meet minimum design + safety standards ($ utility shareholders, not low-income people).</a:t>
            </a:r>
            <a:endParaRPr sz="1800" dirty="0">
              <a:solidFill>
                <a:srgbClr val="000000"/>
              </a:solidFill>
            </a:endParaRPr>
          </a:p>
          <a:p>
            <a:pPr marL="0" indent="0">
              <a:spcBef>
                <a:spcPts val="1600"/>
              </a:spcBef>
              <a:spcAft>
                <a:spcPts val="1600"/>
              </a:spcAft>
              <a:buNone/>
            </a:pPr>
            <a:r>
              <a:rPr lang="en" sz="1800" dirty="0">
                <a:solidFill>
                  <a:srgbClr val="000000"/>
                </a:solidFill>
              </a:rPr>
              <a:t>Cost of stranded assets + rate increases = paid for by parties responsible, not low-income people.</a:t>
            </a:r>
            <a:endParaRPr sz="1800" dirty="0">
              <a:solidFill>
                <a:srgbClr val="000000"/>
              </a:solidFill>
            </a:endParaRPr>
          </a:p>
        </p:txBody>
      </p:sp>
    </p:spTree>
    <p:extLst>
      <p:ext uri="{BB962C8B-B14F-4D97-AF65-F5344CB8AC3E}">
        <p14:creationId xmlns:p14="http://schemas.microsoft.com/office/powerpoint/2010/main" val="401258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548487" y="584200"/>
            <a:ext cx="7300500" cy="1420800"/>
          </a:xfrm>
          <a:prstGeom prst="rect">
            <a:avLst/>
          </a:prstGeom>
          <a:ln w="19050" cap="flat" cmpd="sng">
            <a:solidFill>
              <a:srgbClr val="000000"/>
            </a:solidFill>
            <a:prstDash val="solid"/>
            <a:round/>
            <a:headEnd type="none" w="sm" len="sm"/>
            <a:tailEnd type="none" w="sm" len="sm"/>
          </a:ln>
        </p:spPr>
        <p:txBody>
          <a:bodyPr spcFirstLastPara="1" vert="horz" wrap="square" lIns="68575" tIns="34275" rIns="68575" bIns="34275" rtlCol="0" anchor="ctr" anchorCtr="0">
            <a:noAutofit/>
          </a:bodyPr>
          <a:lstStyle/>
          <a:p>
            <a:pPr>
              <a:spcBef>
                <a:spcPts val="0"/>
              </a:spcBef>
            </a:pPr>
            <a:r>
              <a:rPr lang="en" dirty="0"/>
              <a:t>In the FUTURE…						Track 2</a:t>
            </a:r>
            <a:endParaRPr dirty="0"/>
          </a:p>
        </p:txBody>
      </p:sp>
      <p:sp>
        <p:nvSpPr>
          <p:cNvPr id="168" name="Google Shape;168;p28"/>
          <p:cNvSpPr txBox="1">
            <a:spLocks noGrp="1"/>
          </p:cNvSpPr>
          <p:nvPr>
            <p:ph sz="half" idx="1"/>
          </p:nvPr>
        </p:nvSpPr>
        <p:spPr>
          <a:xfrm>
            <a:off x="894734" y="2098134"/>
            <a:ext cx="7620615" cy="3798900"/>
          </a:xfrm>
          <a:prstGeom prst="rect">
            <a:avLst/>
          </a:prstGeom>
        </p:spPr>
        <p:txBody>
          <a:bodyPr spcFirstLastPara="1" vert="horz" wrap="square" lIns="68575" tIns="34275" rIns="68575" bIns="34275" rtlCol="0" anchor="t" anchorCtr="0">
            <a:noAutofit/>
          </a:bodyPr>
          <a:lstStyle/>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Assume all gas is off the system by 2050 - no combustion, no false solutions. End date to plan backwards from.</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Beneficial pilots especially in low-income/DAC communities. There is so much of the </a:t>
            </a:r>
            <a:r>
              <a:rPr lang="en" sz="1500" i="1" dirty="0">
                <a:solidFill>
                  <a:schemeClr val="dk1"/>
                </a:solidFill>
                <a:latin typeface="Roboto Mono"/>
                <a:ea typeface="Roboto Mono"/>
                <a:cs typeface="Roboto Mono"/>
                <a:sym typeface="Roboto Mono"/>
              </a:rPr>
              <a:t>how</a:t>
            </a:r>
            <a:r>
              <a:rPr lang="en" sz="1500" dirty="0">
                <a:solidFill>
                  <a:schemeClr val="dk1"/>
                </a:solidFill>
                <a:latin typeface="Roboto Mono"/>
                <a:ea typeface="Roboto Mono"/>
                <a:cs typeface="Roboto Mono"/>
                <a:sym typeface="Roboto Mono"/>
              </a:rPr>
              <a:t> we can’t answer yet.</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Bill protections/bill savings for low-income people!</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Make whole the communities that bear a disproportionate burden of the existing gas system, </a:t>
            </a:r>
            <a:r>
              <a:rPr lang="en" sz="1500" i="1" dirty="0">
                <a:solidFill>
                  <a:schemeClr val="dk1"/>
                </a:solidFill>
                <a:latin typeface="Roboto Mono"/>
                <a:ea typeface="Roboto Mono"/>
                <a:cs typeface="Roboto Mono"/>
                <a:sym typeface="Roboto Mono"/>
              </a:rPr>
              <a:t>inter alia</a:t>
            </a:r>
            <a:r>
              <a:rPr lang="en" sz="1500" dirty="0">
                <a:solidFill>
                  <a:schemeClr val="dk1"/>
                </a:solidFill>
                <a:latin typeface="Roboto Mono"/>
                <a:ea typeface="Roboto Mono"/>
                <a:cs typeface="Roboto Mono"/>
                <a:sym typeface="Roboto Mono"/>
              </a:rPr>
              <a:t>, by directing the benefits of the transition there.</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To the extent externalities exist, responsible parties should pay the cost, not ratepayers generally, especially low-income. </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Localized solutions to address regional diversity. </a:t>
            </a:r>
            <a:endParaRPr sz="1500" dirty="0">
              <a:solidFill>
                <a:schemeClr val="dk1"/>
              </a:solidFill>
              <a:latin typeface="Roboto Mono"/>
              <a:ea typeface="Roboto Mono"/>
              <a:cs typeface="Roboto Mono"/>
              <a:sym typeface="Roboto Mono"/>
            </a:endParaRPr>
          </a:p>
          <a:p>
            <a:pPr marL="457200" indent="-317500">
              <a:lnSpc>
                <a:spcPct val="114999"/>
              </a:lnSpc>
              <a:spcBef>
                <a:spcPts val="0"/>
              </a:spcBef>
              <a:buClr>
                <a:srgbClr val="000000"/>
              </a:buClr>
              <a:buSzPts val="1400"/>
              <a:buChar char="●"/>
            </a:pPr>
            <a:r>
              <a:rPr lang="en" sz="1500" dirty="0">
                <a:solidFill>
                  <a:schemeClr val="dk1"/>
                </a:solidFill>
                <a:latin typeface="Roboto Mono"/>
                <a:ea typeface="Roboto Mono"/>
                <a:cs typeface="Roboto Mono"/>
                <a:sym typeface="Roboto Mono"/>
              </a:rPr>
              <a:t>Optimize non-energy benefits of the transition (participant, utility, societal).</a:t>
            </a:r>
            <a:endParaRPr sz="1500" dirty="0">
              <a:solidFill>
                <a:schemeClr val="dk1"/>
              </a:solidFill>
              <a:latin typeface="Roboto Mono"/>
              <a:ea typeface="Roboto Mono"/>
              <a:cs typeface="Roboto Mono"/>
              <a:sym typeface="Roboto Mono"/>
            </a:endParaRPr>
          </a:p>
          <a:p>
            <a:pPr marL="457200" indent="-323850">
              <a:lnSpc>
                <a:spcPct val="114999"/>
              </a:lnSpc>
              <a:spcBef>
                <a:spcPts val="0"/>
              </a:spcBef>
              <a:buClr>
                <a:schemeClr val="dk1"/>
              </a:buClr>
              <a:buSzPts val="1500"/>
              <a:buFont typeface="Roboto Mono"/>
              <a:buChar char="●"/>
            </a:pPr>
            <a:r>
              <a:rPr lang="en" sz="1500" dirty="0">
                <a:solidFill>
                  <a:schemeClr val="dk1"/>
                </a:solidFill>
                <a:latin typeface="Roboto Mono"/>
                <a:ea typeface="Roboto Mono"/>
                <a:cs typeface="Roboto Mono"/>
                <a:sym typeface="Roboto Mono"/>
              </a:rPr>
              <a:t>Meet our pollution + climate + equity commitments - across agencies.</a:t>
            </a:r>
            <a:endParaRPr sz="1500" dirty="0">
              <a:solidFill>
                <a:schemeClr val="dk1"/>
              </a:solidFill>
              <a:latin typeface="Roboto Mono"/>
              <a:ea typeface="Roboto Mono"/>
              <a:cs typeface="Roboto Mono"/>
              <a:sym typeface="Roboto Mono"/>
            </a:endParaRPr>
          </a:p>
        </p:txBody>
      </p:sp>
      <p:pic>
        <p:nvPicPr>
          <p:cNvPr id="169" name="Google Shape;169;p28"/>
          <p:cNvPicPr preferRelativeResize="0"/>
          <p:nvPr/>
        </p:nvPicPr>
        <p:blipFill>
          <a:blip r:embed="rId3">
            <a:alphaModFix/>
          </a:blip>
          <a:stretch>
            <a:fillRect/>
          </a:stretch>
        </p:blipFill>
        <p:spPr>
          <a:xfrm>
            <a:off x="5359187" y="797500"/>
            <a:ext cx="2036674" cy="994200"/>
          </a:xfrm>
          <a:prstGeom prst="rect">
            <a:avLst/>
          </a:prstGeom>
          <a:noFill/>
          <a:ln>
            <a:noFill/>
          </a:ln>
        </p:spPr>
      </p:pic>
    </p:spTree>
    <p:extLst>
      <p:ext uri="{BB962C8B-B14F-4D97-AF65-F5344CB8AC3E}">
        <p14:creationId xmlns:p14="http://schemas.microsoft.com/office/powerpoint/2010/main" val="1924640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9"/>
          <p:cNvPicPr preferRelativeResize="0"/>
          <p:nvPr/>
        </p:nvPicPr>
        <p:blipFill>
          <a:blip r:embed="rId3">
            <a:alphaModFix/>
          </a:blip>
          <a:stretch>
            <a:fillRect/>
          </a:stretch>
        </p:blipFill>
        <p:spPr>
          <a:xfrm>
            <a:off x="152401" y="1009650"/>
            <a:ext cx="3629933" cy="4838700"/>
          </a:xfrm>
          <a:prstGeom prst="rect">
            <a:avLst/>
          </a:prstGeom>
          <a:noFill/>
          <a:ln>
            <a:noFill/>
          </a:ln>
        </p:spPr>
      </p:pic>
      <p:sp>
        <p:nvSpPr>
          <p:cNvPr id="175" name="Google Shape;175;p29"/>
          <p:cNvSpPr txBox="1"/>
          <p:nvPr/>
        </p:nvSpPr>
        <p:spPr>
          <a:xfrm>
            <a:off x="4201050" y="2774075"/>
            <a:ext cx="4105200" cy="118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r>
              <a:rPr lang="en" sz="4900">
                <a:latin typeface="Roboto Mono"/>
                <a:ea typeface="Roboto Mono"/>
                <a:cs typeface="Roboto Mono"/>
                <a:sym typeface="Roboto Mono"/>
              </a:rPr>
              <a:t>Thank you!</a:t>
            </a:r>
            <a:endParaRPr sz="4900">
              <a:latin typeface="Roboto Mono"/>
              <a:ea typeface="Roboto Mono"/>
              <a:cs typeface="Roboto Mono"/>
              <a:sym typeface="Roboto Mono"/>
            </a:endParaRPr>
          </a:p>
        </p:txBody>
      </p:sp>
      <p:sp>
        <p:nvSpPr>
          <p:cNvPr id="176" name="Google Shape;176;p29"/>
          <p:cNvSpPr txBox="1"/>
          <p:nvPr/>
        </p:nvSpPr>
        <p:spPr>
          <a:xfrm>
            <a:off x="3913575" y="5339150"/>
            <a:ext cx="2697900" cy="488400"/>
          </a:xfrm>
          <a:prstGeom prst="rect">
            <a:avLst/>
          </a:prstGeom>
          <a:noFill/>
          <a:ln>
            <a:noFill/>
          </a:ln>
        </p:spPr>
        <p:txBody>
          <a:bodyPr spcFirstLastPara="1" wrap="square" lIns="91425" tIns="91425" rIns="91425" bIns="91425" anchor="t" anchorCtr="0">
            <a:noAutofit/>
          </a:bodyPr>
          <a:lstStyle/>
          <a:p>
            <a:r>
              <a:rPr lang="en">
                <a:latin typeface="Roboto Mono"/>
                <a:ea typeface="Roboto Mono"/>
                <a:cs typeface="Roboto Mono"/>
                <a:sym typeface="Roboto Mono"/>
              </a:rPr>
              <a:t>Art: Favianna Rodriguez </a:t>
            </a:r>
            <a:endParaRPr sz="1250">
              <a:solidFill>
                <a:srgbClr val="222222"/>
              </a:solidFill>
              <a:highlight>
                <a:srgbClr val="FFFFFF"/>
              </a:highlight>
              <a:latin typeface="Roboto Mono"/>
              <a:ea typeface="Roboto Mono"/>
              <a:cs typeface="Roboto Mono"/>
              <a:sym typeface="Roboto Mono"/>
            </a:endParaRPr>
          </a:p>
          <a:p>
            <a:endParaRPr/>
          </a:p>
        </p:txBody>
      </p:sp>
      <p:pic>
        <p:nvPicPr>
          <p:cNvPr id="177" name="Google Shape;177;p29"/>
          <p:cNvPicPr preferRelativeResize="0"/>
          <p:nvPr/>
        </p:nvPicPr>
        <p:blipFill>
          <a:blip r:embed="rId4">
            <a:alphaModFix/>
          </a:blip>
          <a:stretch>
            <a:fillRect/>
          </a:stretch>
        </p:blipFill>
        <p:spPr>
          <a:xfrm>
            <a:off x="7293675" y="5042551"/>
            <a:ext cx="1850332" cy="904925"/>
          </a:xfrm>
          <a:prstGeom prst="rect">
            <a:avLst/>
          </a:prstGeom>
          <a:noFill/>
          <a:ln>
            <a:noFill/>
          </a:ln>
        </p:spPr>
      </p:pic>
      <p:sp>
        <p:nvSpPr>
          <p:cNvPr id="178" name="Google Shape;178;p29"/>
          <p:cNvSpPr txBox="1"/>
          <p:nvPr/>
        </p:nvSpPr>
        <p:spPr>
          <a:xfrm>
            <a:off x="3849400" y="4238250"/>
            <a:ext cx="4033500" cy="972900"/>
          </a:xfrm>
          <a:prstGeom prst="rect">
            <a:avLst/>
          </a:prstGeom>
          <a:noFill/>
          <a:ln>
            <a:noFill/>
          </a:ln>
        </p:spPr>
        <p:txBody>
          <a:bodyPr spcFirstLastPara="1" wrap="square" lIns="91425" tIns="91425" rIns="91425" bIns="91425" anchor="t" anchorCtr="0">
            <a:noAutofit/>
          </a:bodyPr>
          <a:lstStyle/>
          <a:p>
            <a:r>
              <a:rPr lang="en">
                <a:latin typeface="Roboto Mono"/>
                <a:ea typeface="Roboto Mono"/>
                <a:cs typeface="Roboto Mono"/>
                <a:sym typeface="Roboto Mono"/>
              </a:rPr>
              <a:t>Mad Stano</a:t>
            </a:r>
            <a:endParaRPr>
              <a:latin typeface="Roboto Mono"/>
              <a:ea typeface="Roboto Mono"/>
              <a:cs typeface="Roboto Mono"/>
              <a:sym typeface="Roboto Mono"/>
            </a:endParaRPr>
          </a:p>
          <a:p>
            <a:r>
              <a:rPr lang="en">
                <a:latin typeface="Roboto Mono"/>
                <a:ea typeface="Roboto Mono"/>
                <a:cs typeface="Roboto Mono"/>
                <a:sym typeface="Roboto Mono"/>
              </a:rPr>
              <a:t>mad.stano@greenlining.org</a:t>
            </a:r>
            <a:endParaRPr>
              <a:latin typeface="Roboto Mono"/>
              <a:ea typeface="Roboto Mono"/>
              <a:cs typeface="Roboto Mono"/>
              <a:sym typeface="Roboto Mono"/>
            </a:endParaRPr>
          </a:p>
        </p:txBody>
      </p:sp>
    </p:spTree>
    <p:extLst>
      <p:ext uri="{BB962C8B-B14F-4D97-AF65-F5344CB8AC3E}">
        <p14:creationId xmlns:p14="http://schemas.microsoft.com/office/powerpoint/2010/main" val="3806808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ga154f1aa47_2_203"/>
          <p:cNvSpPr txBox="1">
            <a:spLocks noGrp="1"/>
          </p:cNvSpPr>
          <p:nvPr>
            <p:ph type="body" idx="4294967295"/>
          </p:nvPr>
        </p:nvSpPr>
        <p:spPr>
          <a:xfrm>
            <a:off x="533400" y="1988609"/>
            <a:ext cx="7886700" cy="3602037"/>
          </a:xfrm>
          <a:prstGeom prst="rect">
            <a:avLst/>
          </a:prstGeom>
          <a:noFill/>
          <a:ln>
            <a:noFill/>
          </a:ln>
        </p:spPr>
        <p:txBody>
          <a:bodyPr spcFirstLastPara="1" vert="horz" wrap="square" lIns="68575" tIns="34275" rIns="68575" bIns="34275" rtlCol="0" anchor="t" anchorCtr="0">
            <a:noAutofit/>
          </a:bodyPr>
          <a:lstStyle/>
          <a:p>
            <a:pPr marL="0" indent="0">
              <a:spcBef>
                <a:spcPts val="0"/>
              </a:spcBef>
              <a:buClr>
                <a:schemeClr val="dk1"/>
              </a:buClr>
              <a:buSzPts val="1500"/>
              <a:buNone/>
            </a:pPr>
            <a:r>
              <a:rPr lang="en-US" sz="1600" b="1" dirty="0">
                <a:latin typeface="Calibri" panose="020F0502020204030204" pitchFamily="34" charset="0"/>
                <a:ea typeface="Helvetica Neue"/>
                <a:cs typeface="Calibri" panose="020F0502020204030204" pitchFamily="34" charset="0"/>
                <a:sym typeface="Helvetica Neue"/>
              </a:rPr>
              <a:t>Our Speakers today:</a:t>
            </a:r>
            <a:endParaRPr sz="1600" dirty="0">
              <a:latin typeface="Calibri" panose="020F0502020204030204" pitchFamily="34" charset="0"/>
              <a:cs typeface="Calibri" panose="020F0502020204030204" pitchFamily="34" charset="0"/>
            </a:endParaRPr>
          </a:p>
          <a:p>
            <a:pPr marL="0" indent="0">
              <a:spcBef>
                <a:spcPts val="800"/>
              </a:spcBef>
              <a:buClr>
                <a:schemeClr val="dk1"/>
              </a:buClr>
              <a:buSzPts val="1500"/>
              <a:buNone/>
            </a:pPr>
            <a:r>
              <a:rPr lang="en-US" sz="1500" dirty="0">
                <a:latin typeface="Calibri" panose="020F0502020204030204" pitchFamily="34" charset="0"/>
                <a:ea typeface="Helvetica Neue"/>
                <a:cs typeface="Calibri" panose="020F0502020204030204" pitchFamily="34" charset="0"/>
                <a:sym typeface="Helvetica Neue"/>
              </a:rPr>
              <a:t>Panama </a:t>
            </a:r>
            <a:r>
              <a:rPr lang="en-US" sz="1500" dirty="0" err="1">
                <a:latin typeface="Calibri" panose="020F0502020204030204" pitchFamily="34" charset="0"/>
                <a:ea typeface="Helvetica Neue"/>
                <a:cs typeface="Calibri" panose="020F0502020204030204" pitchFamily="34" charset="0"/>
                <a:sym typeface="Helvetica Neue"/>
              </a:rPr>
              <a:t>Bartholomy</a:t>
            </a:r>
            <a:r>
              <a:rPr lang="en-US" sz="1500" dirty="0">
                <a:latin typeface="Calibri" panose="020F0502020204030204" pitchFamily="34" charset="0"/>
                <a:ea typeface="Helvetica Neue"/>
                <a:cs typeface="Calibri" panose="020F0502020204030204" pitchFamily="34" charset="0"/>
                <a:sym typeface="Helvetica Neue"/>
              </a:rPr>
              <a:t>, Building Decarbonization Coalition at </a:t>
            </a:r>
            <a:r>
              <a:rPr lang="en-US" sz="1500" u="sng" dirty="0">
                <a:solidFill>
                  <a:schemeClr val="hlink"/>
                </a:solidFill>
                <a:latin typeface="Calibri" panose="020F0502020204030204" pitchFamily="34" charset="0"/>
                <a:ea typeface="Helvetica Neue"/>
                <a:cs typeface="Calibri" panose="020F0502020204030204" pitchFamily="34" charset="0"/>
                <a:sym typeface="Helvetica Neue"/>
                <a:hlinkClick r:id="rId3"/>
              </a:rPr>
              <a:t>panama@buildingdecarb.org</a:t>
            </a:r>
            <a:endParaRPr lang="en-US" sz="1500" u="sng" dirty="0">
              <a:solidFill>
                <a:schemeClr val="hlink"/>
              </a:solidFill>
              <a:latin typeface="Calibri" panose="020F0502020204030204" pitchFamily="34" charset="0"/>
              <a:ea typeface="Helvetica Neue"/>
              <a:cs typeface="Calibri" panose="020F0502020204030204" pitchFamily="34" charset="0"/>
              <a:sym typeface="Helvetica Neue"/>
            </a:endParaRPr>
          </a:p>
          <a:p>
            <a:pPr marL="0" indent="0">
              <a:buSzPts val="1500"/>
              <a:buNone/>
            </a:pPr>
            <a:r>
              <a:rPr lang="en-US" sz="1500" dirty="0">
                <a:latin typeface="Calibri" panose="020F0502020204030204" pitchFamily="34" charset="0"/>
                <a:ea typeface="Helvetica Neue"/>
                <a:cs typeface="Calibri" panose="020F0502020204030204" pitchFamily="34" charset="0"/>
              </a:rPr>
              <a:t>Mad </a:t>
            </a:r>
            <a:r>
              <a:rPr lang="en-US" sz="1500" dirty="0" err="1">
                <a:latin typeface="Calibri" panose="020F0502020204030204" pitchFamily="34" charset="0"/>
                <a:ea typeface="Helvetica Neue"/>
                <a:cs typeface="Calibri" panose="020F0502020204030204" pitchFamily="34" charset="0"/>
              </a:rPr>
              <a:t>Stano</a:t>
            </a:r>
            <a:r>
              <a:rPr lang="en-US" sz="1500" dirty="0">
                <a:latin typeface="Calibri" panose="020F0502020204030204" pitchFamily="34" charset="0"/>
                <a:ea typeface="Helvetica Neue"/>
                <a:cs typeface="Calibri" panose="020F0502020204030204" pitchFamily="34" charset="0"/>
              </a:rPr>
              <a:t>, Greenlining Institute at </a:t>
            </a:r>
            <a:r>
              <a:rPr lang="en-US" sz="1500" dirty="0" err="1">
                <a:latin typeface="Calibri" panose="020F0502020204030204" pitchFamily="34" charset="0"/>
                <a:ea typeface="Helvetica Neue"/>
                <a:cs typeface="Calibri" panose="020F0502020204030204" pitchFamily="34" charset="0"/>
                <a:hlinkClick r:id="rId4"/>
              </a:rPr>
              <a:t>mad.stano@greenlining.org</a:t>
            </a:r>
            <a:endParaRPr lang="en-US" sz="1500" dirty="0">
              <a:latin typeface="Calibri" panose="020F0502020204030204" pitchFamily="34" charset="0"/>
              <a:ea typeface="Helvetica Neue"/>
              <a:cs typeface="Calibri" panose="020F0502020204030204" pitchFamily="34" charset="0"/>
            </a:endParaRPr>
          </a:p>
          <a:p>
            <a:pPr marL="0" indent="0">
              <a:buSzPts val="1500"/>
              <a:buNone/>
            </a:pPr>
            <a:endParaRPr sz="1500" b="1" dirty="0">
              <a:latin typeface="Calibri" panose="020F0502020204030204" pitchFamily="34" charset="0"/>
              <a:ea typeface="Helvetica Neue"/>
              <a:cs typeface="Calibri" panose="020F0502020204030204" pitchFamily="34" charset="0"/>
              <a:sym typeface="Helvetica Neue"/>
            </a:endParaRPr>
          </a:p>
          <a:p>
            <a:pPr marL="0" indent="0">
              <a:spcBef>
                <a:spcPts val="800"/>
              </a:spcBef>
              <a:buClr>
                <a:schemeClr val="dk1"/>
              </a:buClr>
              <a:buSzPts val="1500"/>
              <a:buNone/>
            </a:pPr>
            <a:r>
              <a:rPr lang="en-US" sz="1600" b="1" dirty="0">
                <a:latin typeface="Calibri" panose="020F0502020204030204" pitchFamily="34" charset="0"/>
                <a:ea typeface="Helvetica Neue"/>
                <a:cs typeface="Calibri" panose="020F0502020204030204" pitchFamily="34" charset="0"/>
                <a:sym typeface="Helvetica Neue"/>
              </a:rPr>
              <a:t>Learn more about the series and BDC’s advocacy action plan for the Gas Proceeding</a:t>
            </a:r>
            <a:endParaRPr sz="1600" dirty="0">
              <a:latin typeface="Calibri" panose="020F0502020204030204" pitchFamily="34" charset="0"/>
              <a:cs typeface="Calibri" panose="020F0502020204030204" pitchFamily="34" charset="0"/>
            </a:endParaRPr>
          </a:p>
          <a:p>
            <a:pPr marL="0" indent="0">
              <a:spcBef>
                <a:spcPts val="800"/>
              </a:spcBef>
              <a:buClr>
                <a:schemeClr val="dk1"/>
              </a:buClr>
              <a:buSzPts val="1500"/>
              <a:buNone/>
            </a:pPr>
            <a:r>
              <a:rPr lang="en-US" sz="1500" dirty="0">
                <a:latin typeface="Calibri" panose="020F0502020204030204" pitchFamily="34" charset="0"/>
                <a:ea typeface="Helvetica Neue"/>
                <a:cs typeface="Calibri" panose="020F0502020204030204" pitchFamily="34" charset="0"/>
                <a:sym typeface="Helvetica Neue"/>
              </a:rPr>
              <a:t>Michelle </a:t>
            </a:r>
            <a:r>
              <a:rPr lang="en-US" sz="1500" dirty="0" err="1">
                <a:latin typeface="Calibri" panose="020F0502020204030204" pitchFamily="34" charset="0"/>
                <a:ea typeface="Helvetica Neue"/>
                <a:cs typeface="Calibri" panose="020F0502020204030204" pitchFamily="34" charset="0"/>
                <a:sym typeface="Helvetica Neue"/>
              </a:rPr>
              <a:t>Vigen</a:t>
            </a:r>
            <a:r>
              <a:rPr lang="en-US" sz="1500" dirty="0">
                <a:latin typeface="Calibri" panose="020F0502020204030204" pitchFamily="34" charset="0"/>
                <a:ea typeface="Helvetica Neue"/>
                <a:cs typeface="Calibri" panose="020F0502020204030204" pitchFamily="34" charset="0"/>
                <a:sym typeface="Helvetica Neue"/>
              </a:rPr>
              <a:t> Ralston, Common Spark Consulting at </a:t>
            </a:r>
            <a:r>
              <a:rPr lang="en-US" sz="1500" u="sng" dirty="0">
                <a:solidFill>
                  <a:schemeClr val="hlink"/>
                </a:solidFill>
                <a:latin typeface="Calibri" panose="020F0502020204030204" pitchFamily="34" charset="0"/>
                <a:ea typeface="Helvetica Neue"/>
                <a:cs typeface="Calibri" panose="020F0502020204030204" pitchFamily="34" charset="0"/>
                <a:sym typeface="Helvetica Neue"/>
                <a:hlinkClick r:id="rId5"/>
              </a:rPr>
              <a:t>michelle@common-spark.com</a:t>
            </a:r>
            <a:r>
              <a:rPr lang="en-US" sz="1500" dirty="0">
                <a:latin typeface="Calibri" panose="020F0502020204030204" pitchFamily="34" charset="0"/>
                <a:ea typeface="Helvetica Neue"/>
                <a:cs typeface="Calibri" panose="020F0502020204030204" pitchFamily="34" charset="0"/>
                <a:sym typeface="Helvetica Neue"/>
              </a:rPr>
              <a:t> </a:t>
            </a:r>
            <a:endParaRPr sz="1500" dirty="0">
              <a:latin typeface="Calibri" panose="020F0502020204030204" pitchFamily="34" charset="0"/>
              <a:cs typeface="Calibri" panose="020F0502020204030204" pitchFamily="34" charset="0"/>
            </a:endParaRPr>
          </a:p>
          <a:p>
            <a:pPr marL="177800" indent="-76200">
              <a:spcBef>
                <a:spcPts val="800"/>
              </a:spcBef>
              <a:buClr>
                <a:schemeClr val="dk1"/>
              </a:buClr>
              <a:buSzPts val="1500"/>
              <a:buNone/>
            </a:pPr>
            <a:endParaRPr sz="1500" dirty="0">
              <a:latin typeface="Calibri" panose="020F0502020204030204" pitchFamily="34" charset="0"/>
              <a:ea typeface="Helvetica Neue"/>
              <a:cs typeface="Calibri" panose="020F0502020204030204" pitchFamily="34" charset="0"/>
              <a:sym typeface="Helvetica Neue"/>
            </a:endParaRPr>
          </a:p>
          <a:p>
            <a:pPr marL="0" indent="0">
              <a:spcBef>
                <a:spcPts val="800"/>
              </a:spcBef>
              <a:buClr>
                <a:schemeClr val="dk1"/>
              </a:buClr>
              <a:buSzPts val="1500"/>
              <a:buNone/>
            </a:pPr>
            <a:r>
              <a:rPr lang="en-US" sz="1600" b="1" dirty="0">
                <a:latin typeface="Calibri" panose="020F0502020204030204" pitchFamily="34" charset="0"/>
                <a:ea typeface="Helvetica Neue"/>
                <a:cs typeface="Calibri" panose="020F0502020204030204" pitchFamily="34" charset="0"/>
                <a:sym typeface="Helvetica Neue"/>
              </a:rPr>
              <a:t>Learn about membership with the BDC</a:t>
            </a:r>
            <a:endParaRPr sz="1600" dirty="0">
              <a:latin typeface="Calibri" panose="020F0502020204030204" pitchFamily="34" charset="0"/>
              <a:cs typeface="Calibri" panose="020F0502020204030204" pitchFamily="34" charset="0"/>
            </a:endParaRPr>
          </a:p>
          <a:p>
            <a:pPr marL="0" indent="0">
              <a:spcBef>
                <a:spcPts val="500"/>
              </a:spcBef>
              <a:buClr>
                <a:schemeClr val="dk1"/>
              </a:buClr>
              <a:buSzPts val="1500"/>
              <a:buNone/>
            </a:pPr>
            <a:r>
              <a:rPr lang="en-US" sz="1500" dirty="0">
                <a:latin typeface="Calibri" panose="020F0502020204030204" pitchFamily="34" charset="0"/>
                <a:ea typeface="Helvetica Neue"/>
                <a:cs typeface="Calibri" panose="020F0502020204030204" pitchFamily="34" charset="0"/>
                <a:sym typeface="Helvetica Neue"/>
              </a:rPr>
              <a:t>Ashleigh Spurgeon, Building Decarbonization Coalition at </a:t>
            </a:r>
            <a:r>
              <a:rPr lang="en-US" sz="1500" u="sng" dirty="0">
                <a:solidFill>
                  <a:schemeClr val="hlink"/>
                </a:solidFill>
                <a:latin typeface="Calibri" panose="020F0502020204030204" pitchFamily="34" charset="0"/>
                <a:ea typeface="Helvetica Neue"/>
                <a:cs typeface="Calibri" panose="020F0502020204030204" pitchFamily="34" charset="0"/>
                <a:sym typeface="Helvetica Neue"/>
                <a:hlinkClick r:id="rId6"/>
              </a:rPr>
              <a:t>ashleigh@buildingdecarb.org</a:t>
            </a:r>
            <a:r>
              <a:rPr lang="en-US" sz="1500" dirty="0">
                <a:latin typeface="Calibri" panose="020F0502020204030204" pitchFamily="34" charset="0"/>
                <a:ea typeface="Helvetica Neue"/>
                <a:cs typeface="Calibri" panose="020F0502020204030204" pitchFamily="34" charset="0"/>
                <a:sym typeface="Helvetica Neue"/>
              </a:rPr>
              <a:t> </a:t>
            </a:r>
            <a:endParaRPr sz="1100" dirty="0">
              <a:latin typeface="Calibri" panose="020F0502020204030204" pitchFamily="34" charset="0"/>
              <a:cs typeface="Calibri" panose="020F0502020204030204" pitchFamily="34" charset="0"/>
            </a:endParaRPr>
          </a:p>
          <a:p>
            <a:pPr marL="177800" indent="-76200">
              <a:spcBef>
                <a:spcPts val="800"/>
              </a:spcBef>
              <a:buClr>
                <a:schemeClr val="dk1"/>
              </a:buClr>
              <a:buSzPts val="1500"/>
              <a:buNone/>
            </a:pPr>
            <a:endParaRPr sz="1500" dirty="0">
              <a:latin typeface="Calibri" panose="020F0502020204030204" pitchFamily="34" charset="0"/>
              <a:ea typeface="Helvetica Neue"/>
              <a:cs typeface="Calibri" panose="020F0502020204030204" pitchFamily="34" charset="0"/>
              <a:sym typeface="Helvetica Neue"/>
            </a:endParaRPr>
          </a:p>
          <a:p>
            <a:pPr marL="177800" indent="-76200">
              <a:spcBef>
                <a:spcPts val="800"/>
              </a:spcBef>
              <a:buClr>
                <a:schemeClr val="dk1"/>
              </a:buClr>
              <a:buSzPts val="1500"/>
              <a:buNone/>
            </a:pPr>
            <a:endParaRPr sz="1500" b="1" dirty="0">
              <a:latin typeface="Calibri" panose="020F0502020204030204" pitchFamily="34" charset="0"/>
              <a:ea typeface="Helvetica Neue"/>
              <a:cs typeface="Calibri" panose="020F0502020204030204" pitchFamily="34" charset="0"/>
              <a:sym typeface="Helvetica Neue"/>
            </a:endParaRPr>
          </a:p>
        </p:txBody>
      </p:sp>
      <p:sp>
        <p:nvSpPr>
          <p:cNvPr id="323" name="Google Shape;323;ga154f1aa47_2_203"/>
          <p:cNvSpPr txBox="1">
            <a:spLocks noGrp="1"/>
          </p:cNvSpPr>
          <p:nvPr>
            <p:ph type="title" idx="4294967295"/>
          </p:nvPr>
        </p:nvSpPr>
        <p:spPr>
          <a:xfrm>
            <a:off x="628650" y="994834"/>
            <a:ext cx="7886700" cy="993775"/>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000" dirty="0"/>
              <a:t>Contact</a:t>
            </a:r>
            <a:endParaRPr sz="3000" dirty="0"/>
          </a:p>
        </p:txBody>
      </p:sp>
    </p:spTree>
    <p:extLst>
      <p:ext uri="{BB962C8B-B14F-4D97-AF65-F5344CB8AC3E}">
        <p14:creationId xmlns:p14="http://schemas.microsoft.com/office/powerpoint/2010/main" val="3118818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a154f1aa47_2_209"/>
          <p:cNvSpPr txBox="1">
            <a:spLocks noGrp="1"/>
          </p:cNvSpPr>
          <p:nvPr>
            <p:ph type="ctrTitle" idx="4294967295"/>
          </p:nvPr>
        </p:nvSpPr>
        <p:spPr>
          <a:xfrm>
            <a:off x="0" y="4304290"/>
            <a:ext cx="9144000" cy="752475"/>
          </a:xfrm>
          <a:prstGeom prst="rect">
            <a:avLst/>
          </a:prstGeom>
          <a:noFill/>
          <a:ln>
            <a:noFill/>
          </a:ln>
        </p:spPr>
        <p:txBody>
          <a:bodyPr spcFirstLastPara="1" vert="horz" wrap="square" lIns="68575" tIns="34275" rIns="68575" bIns="34275" rtlCol="0" anchor="b" anchorCtr="0">
            <a:noAutofit/>
          </a:bodyPr>
          <a:lstStyle/>
          <a:p>
            <a:pPr algn="ctr">
              <a:spcBef>
                <a:spcPts val="0"/>
              </a:spcBef>
              <a:buClr>
                <a:schemeClr val="dk1"/>
              </a:buClr>
              <a:buSzPts val="4500"/>
            </a:pPr>
            <a:r>
              <a:rPr lang="en-US" sz="3000" dirty="0"/>
              <a:t>Join us!</a:t>
            </a:r>
            <a:endParaRPr sz="3000" dirty="0"/>
          </a:p>
        </p:txBody>
      </p:sp>
      <p:sp>
        <p:nvSpPr>
          <p:cNvPr id="330" name="Google Shape;330;ga154f1aa47_2_209"/>
          <p:cNvSpPr txBox="1">
            <a:spLocks noGrp="1"/>
          </p:cNvSpPr>
          <p:nvPr>
            <p:ph type="subTitle" idx="4294967295"/>
          </p:nvPr>
        </p:nvSpPr>
        <p:spPr>
          <a:xfrm>
            <a:off x="0" y="5125731"/>
            <a:ext cx="9144000" cy="652462"/>
          </a:xfrm>
          <a:prstGeom prst="rect">
            <a:avLst/>
          </a:prstGeom>
          <a:noFill/>
          <a:ln>
            <a:noFill/>
          </a:ln>
        </p:spPr>
        <p:txBody>
          <a:bodyPr spcFirstLastPara="1" vert="horz" wrap="square" lIns="68575" tIns="34275" rIns="68575" bIns="34275" rtlCol="0" anchor="t" anchorCtr="0">
            <a:noAutofit/>
          </a:bodyPr>
          <a:lstStyle/>
          <a:p>
            <a:pPr marL="0" indent="0" algn="ctr">
              <a:spcBef>
                <a:spcPts val="0"/>
              </a:spcBef>
              <a:buClr>
                <a:schemeClr val="dk1"/>
              </a:buClr>
              <a:buSzPts val="3000"/>
              <a:buNone/>
            </a:pPr>
            <a:r>
              <a:rPr lang="en-US" sz="3000" dirty="0" err="1"/>
              <a:t>buildingdecarb.org</a:t>
            </a:r>
            <a:r>
              <a:rPr lang="en-US" sz="3000" dirty="0"/>
              <a:t>/join</a:t>
            </a:r>
            <a:endParaRPr sz="1100" dirty="0"/>
          </a:p>
        </p:txBody>
      </p:sp>
      <p:pic>
        <p:nvPicPr>
          <p:cNvPr id="331" name="Google Shape;331;ga154f1aa47_2_209"/>
          <p:cNvPicPr preferRelativeResize="0"/>
          <p:nvPr/>
        </p:nvPicPr>
        <p:blipFill rotWithShape="1">
          <a:blip r:embed="rId3">
            <a:alphaModFix/>
          </a:blip>
          <a:srcRect t="-1"/>
          <a:stretch/>
        </p:blipFill>
        <p:spPr>
          <a:xfrm>
            <a:off x="3626572" y="1198871"/>
            <a:ext cx="1914670" cy="1899227"/>
          </a:xfrm>
          <a:prstGeom prst="rect">
            <a:avLst/>
          </a:prstGeom>
          <a:noFill/>
          <a:ln>
            <a:noFill/>
          </a:ln>
        </p:spPr>
      </p:pic>
      <p:sp>
        <p:nvSpPr>
          <p:cNvPr id="332" name="Google Shape;332;ga154f1aa47_2_209"/>
          <p:cNvSpPr txBox="1"/>
          <p:nvPr/>
        </p:nvSpPr>
        <p:spPr>
          <a:xfrm>
            <a:off x="1" y="2781301"/>
            <a:ext cx="9144000" cy="1790700"/>
          </a:xfrm>
          <a:prstGeom prst="rect">
            <a:avLst/>
          </a:prstGeom>
          <a:noFill/>
          <a:ln>
            <a:noFill/>
          </a:ln>
        </p:spPr>
        <p:txBody>
          <a:bodyPr spcFirstLastPara="1" wrap="square" lIns="68575" tIns="34275" rIns="68575" bIns="34275" anchor="b" anchorCtr="0">
            <a:noAutofit/>
          </a:bodyPr>
          <a:lstStyle/>
          <a:p>
            <a:pPr algn="ctr">
              <a:lnSpc>
                <a:spcPct val="90000"/>
              </a:lnSpc>
              <a:buClr>
                <a:schemeClr val="dk1"/>
              </a:buClr>
              <a:buSzPts val="4500"/>
            </a:pPr>
            <a:r>
              <a:rPr lang="en-US" sz="4500" dirty="0">
                <a:solidFill>
                  <a:schemeClr val="dk1"/>
                </a:solidFill>
                <a:latin typeface="Calibri"/>
                <a:ea typeface="Calibri"/>
                <a:cs typeface="Calibri"/>
                <a:sym typeface="Calibri"/>
              </a:rPr>
              <a:t>Building Decarbonization Coalition Presents</a:t>
            </a:r>
            <a:endParaRPr sz="1100" dirty="0"/>
          </a:p>
        </p:txBody>
      </p:sp>
    </p:spTree>
    <p:extLst>
      <p:ext uri="{BB962C8B-B14F-4D97-AF65-F5344CB8AC3E}">
        <p14:creationId xmlns:p14="http://schemas.microsoft.com/office/powerpoint/2010/main" val="7924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
                                        <p:tgtEl>
                                          <p:spTgt spid="329"/>
                                        </p:tgtEl>
                                      </p:cBhvr>
                                    </p:animEffect>
                                  </p:childTnLst>
                                </p:cTn>
                              </p:par>
                              <p:par>
                                <p:cTn id="8" presetID="10" presetClass="entr" presetSubtype="0" fill="hold" nodeType="withEffect">
                                  <p:stCondLst>
                                    <p:cond delay="0"/>
                                  </p:stCondLst>
                                  <p:childTnLst>
                                    <p:set>
                                      <p:cBhvr>
                                        <p:cTn id="9" dur="1" fill="hold">
                                          <p:stCondLst>
                                            <p:cond delay="0"/>
                                          </p:stCondLst>
                                        </p:cTn>
                                        <p:tgtEl>
                                          <p:spTgt spid="330">
                                            <p:txEl>
                                              <p:pRg st="0" end="0"/>
                                            </p:txEl>
                                          </p:spTgt>
                                        </p:tgtEl>
                                        <p:attrNameLst>
                                          <p:attrName>style.visibility</p:attrName>
                                        </p:attrNameLst>
                                      </p:cBhvr>
                                      <p:to>
                                        <p:strVal val="visible"/>
                                      </p:to>
                                    </p:set>
                                    <p:animEffect transition="in" filter="fade">
                                      <p:cBhvr>
                                        <p:cTn id="10" dur="500"/>
                                        <p:tgtEl>
                                          <p:spTgt spid="3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aphicFrame>
        <p:nvGraphicFramePr>
          <p:cNvPr id="247" name="Google Shape;247;ga154f1aa47_2_165"/>
          <p:cNvGraphicFramePr/>
          <p:nvPr/>
        </p:nvGraphicFramePr>
        <p:xfrm>
          <a:off x="1045825" y="1028700"/>
          <a:ext cx="6840850" cy="4637480"/>
        </p:xfrm>
        <a:graphic>
          <a:graphicData uri="http://schemas.openxmlformats.org/drawingml/2006/table">
            <a:tbl>
              <a:tblPr>
                <a:noFill/>
              </a:tblPr>
              <a:tblGrid>
                <a:gridCol w="1304575">
                  <a:extLst>
                    <a:ext uri="{9D8B030D-6E8A-4147-A177-3AD203B41FA5}">
                      <a16:colId xmlns:a16="http://schemas.microsoft.com/office/drawing/2014/main" val="20000"/>
                    </a:ext>
                  </a:extLst>
                </a:gridCol>
                <a:gridCol w="2707850">
                  <a:extLst>
                    <a:ext uri="{9D8B030D-6E8A-4147-A177-3AD203B41FA5}">
                      <a16:colId xmlns:a16="http://schemas.microsoft.com/office/drawing/2014/main" val="20001"/>
                    </a:ext>
                  </a:extLst>
                </a:gridCol>
                <a:gridCol w="2828425">
                  <a:extLst>
                    <a:ext uri="{9D8B030D-6E8A-4147-A177-3AD203B41FA5}">
                      <a16:colId xmlns:a16="http://schemas.microsoft.com/office/drawing/2014/main" val="20002"/>
                    </a:ext>
                  </a:extLst>
                </a:gridCol>
              </a:tblGrid>
              <a:tr h="309400">
                <a:tc gridSpan="3">
                  <a:txBody>
                    <a:bodyPr/>
                    <a:lstStyle/>
                    <a:p>
                      <a:pPr marL="0" marR="0" lvl="0" indent="0" algn="l" rtl="0">
                        <a:spcBef>
                          <a:spcPts val="0"/>
                        </a:spcBef>
                        <a:spcAft>
                          <a:spcPts val="0"/>
                        </a:spcAft>
                        <a:buNone/>
                      </a:pPr>
                      <a:r>
                        <a:rPr lang="en-US" sz="1800" b="1" i="0" u="none" strike="noStrike" cap="none">
                          <a:solidFill>
                            <a:srgbClr val="000000"/>
                          </a:solidFill>
                          <a:latin typeface="Helvetica Neue"/>
                          <a:ea typeface="Helvetica Neue"/>
                          <a:cs typeface="Helvetica Neue"/>
                          <a:sym typeface="Helvetica Neue"/>
                        </a:rPr>
                        <a:t>Figure 1: Decarbonization Targets Within the Building Sector</a:t>
                      </a:r>
                      <a:endParaRPr sz="1800" u="none" strike="noStrike" cap="none">
                        <a:latin typeface="Helvetica Neue"/>
                        <a:ea typeface="Helvetica Neue"/>
                        <a:cs typeface="Helvetica Neue"/>
                        <a:sym typeface="Helvetica Neue"/>
                      </a:endParaRPr>
                    </a:p>
                  </a:txBody>
                  <a:tcPr marL="75425" marR="75425" marT="37725" marB="37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3550">
                <a:tc>
                  <a:txBody>
                    <a:bodyPr/>
                    <a:lstStyle/>
                    <a:p>
                      <a:pPr marL="0" marR="0" lvl="0" indent="0" algn="l" rtl="0">
                        <a:spcBef>
                          <a:spcPts val="0"/>
                        </a:spcBef>
                        <a:spcAft>
                          <a:spcPts val="0"/>
                        </a:spcAft>
                        <a:buNone/>
                      </a:pP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Residential</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Commercial</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r h="488625">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New Buildings</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2025: Zero Emissions Building Code </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2028: Zero Emissions Building Code </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2"/>
                  </a:ext>
                </a:extLst>
              </a:tr>
              <a:tr h="847050">
                <a:tc>
                  <a:txBody>
                    <a:bodyPr/>
                    <a:lstStyle/>
                    <a:p>
                      <a:pPr marL="0" marR="0" lvl="0" indent="0" algn="l"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Retrofits</a:t>
                      </a:r>
                      <a:endParaRPr sz="1800" u="none" strike="noStrike" cap="none">
                        <a:latin typeface="Helvetica Neue"/>
                        <a:ea typeface="Helvetica Neue"/>
                        <a:cs typeface="Helvetica Neue"/>
                        <a:sym typeface="Helvetica Neue"/>
                      </a:endParaRPr>
                    </a:p>
                  </a:txBody>
                  <a:tcPr marL="60800" marR="60800" marT="73550" marB="7355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gridSpan="2">
                  <a:txBody>
                    <a:bodyPr/>
                    <a:lstStyle/>
                    <a:p>
                      <a:pPr marL="0" marR="0" lvl="0" indent="0" algn="ctr"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 GHG reduction below 1990 levels from the overall building stock:</a:t>
                      </a:r>
                      <a:endParaRPr sz="1800" u="none" strike="noStrike" cap="none">
                        <a:latin typeface="Helvetica Neue"/>
                        <a:ea typeface="Helvetica Neue"/>
                        <a:cs typeface="Helvetica Neue"/>
                        <a:sym typeface="Helvetica Neue"/>
                      </a:endParaRPr>
                    </a:p>
                    <a:p>
                      <a:pPr marL="0" marR="0" lvl="0" indent="0" algn="ctr"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2025: 20% GHG reductions from building sector </a:t>
                      </a:r>
                      <a:endParaRPr sz="1800" u="none" strike="noStrike" cap="none">
                        <a:latin typeface="Helvetica Neue"/>
                        <a:ea typeface="Helvetica Neue"/>
                        <a:cs typeface="Helvetica Neue"/>
                        <a:sym typeface="Helvetica Neue"/>
                      </a:endParaRPr>
                    </a:p>
                    <a:p>
                      <a:pPr marL="0" marR="0" lvl="0" indent="0" algn="ctr"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2030: 40% GHG reductions from building sector</a:t>
                      </a:r>
                      <a:endParaRPr sz="1800" u="none" strike="noStrike" cap="none">
                        <a:latin typeface="Helvetica Neue"/>
                        <a:ea typeface="Helvetica Neue"/>
                        <a:cs typeface="Helvetica Neue"/>
                        <a:sym typeface="Helvetica Neue"/>
                      </a:endParaRPr>
                    </a:p>
                    <a:p>
                      <a:pPr marL="0" marR="0" lvl="0" indent="0" algn="ctr" rtl="0">
                        <a:spcBef>
                          <a:spcPts val="0"/>
                        </a:spcBef>
                        <a:spcAft>
                          <a:spcPts val="0"/>
                        </a:spcAft>
                        <a:buNone/>
                      </a:pPr>
                      <a:r>
                        <a:rPr lang="en-US" sz="1800" b="0" i="0" u="none" strike="noStrike" cap="none">
                          <a:solidFill>
                            <a:srgbClr val="000000"/>
                          </a:solidFill>
                          <a:latin typeface="Helvetica Neue"/>
                          <a:ea typeface="Helvetica Neue"/>
                          <a:cs typeface="Helvetica Neue"/>
                          <a:sym typeface="Helvetica Neue"/>
                        </a:rPr>
                        <a:t>2045: 100% GHG reductions from building sector</a:t>
                      </a:r>
                      <a:endParaRPr sz="1800" u="none" strike="noStrike" cap="none">
                        <a:latin typeface="Helvetica Neue"/>
                        <a:ea typeface="Helvetica Neue"/>
                        <a:cs typeface="Helvetica Neue"/>
                        <a:sym typeface="Helvetica Neue"/>
                      </a:endParaRPr>
                    </a:p>
                  </a:txBody>
                  <a:tcPr marL="75425" marR="75425" marT="37725" marB="37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hMerge="1">
                  <a:txBody>
                    <a:bodyPr/>
                    <a:lstStyle/>
                    <a:p>
                      <a:endParaRPr lang="en-US"/>
                    </a:p>
                  </a:txBody>
                  <a:tcPr/>
                </a:tc>
                <a:extLst>
                  <a:ext uri="{0D108BD9-81ED-4DB2-BD59-A6C34878D82A}">
                    <a16:rowId xmlns:a16="http://schemas.microsoft.com/office/drawing/2014/main" val="10003"/>
                  </a:ext>
                </a:extLst>
              </a:tr>
              <a:tr h="1384675">
                <a:tc gridSpan="3">
                  <a:txBody>
                    <a:bodyPr/>
                    <a:lstStyle/>
                    <a:p>
                      <a:pPr marL="0" marR="0" lvl="0" indent="-114300" algn="l" rtl="0">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Increase the share of high efficiency heat pumps for space heating from 5% of sales in 2018, to 50% in 2025 and 100 % in 2030.</a:t>
                      </a:r>
                      <a:endParaRPr sz="1100"/>
                    </a:p>
                    <a:p>
                      <a:pPr marL="0" marR="0" lvl="0" indent="-114300" algn="l" rtl="0">
                        <a:spcBef>
                          <a:spcPts val="0"/>
                        </a:spcBef>
                        <a:spcAft>
                          <a:spcPts val="0"/>
                        </a:spcAft>
                        <a:buClr>
                          <a:srgbClr val="000000"/>
                        </a:buClr>
                        <a:buSzPts val="1800"/>
                        <a:buFont typeface="Arial"/>
                        <a:buChar char="•"/>
                      </a:pPr>
                      <a:r>
                        <a:rPr lang="en-US" sz="1800" b="0" i="1" u="none" strike="noStrike" cap="none">
                          <a:solidFill>
                            <a:srgbClr val="000000"/>
                          </a:solidFill>
                          <a:latin typeface="Helvetica Neue"/>
                          <a:ea typeface="Helvetica Neue"/>
                          <a:cs typeface="Helvetica Neue"/>
                          <a:sym typeface="Helvetica Neue"/>
                        </a:rPr>
                        <a:t>Increase the share of high efficiency heat pumps for water heating from 1% of sales in 2018, to 50% in 2025 and  100 % in 2030.</a:t>
                      </a:r>
                      <a:endParaRPr sz="1100"/>
                    </a:p>
                  </a:txBody>
                  <a:tcPr marL="75425" marR="75425" marT="37725" marB="37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4C2F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48" name="Google Shape;248;ga154f1aa47_2_165"/>
          <p:cNvSpPr/>
          <p:nvPr/>
        </p:nvSpPr>
        <p:spPr>
          <a:xfrm>
            <a:off x="-2535223" y="724967"/>
            <a:ext cx="13387730" cy="607469"/>
          </a:xfrm>
          <a:prstGeom prst="rect">
            <a:avLst/>
          </a:prstGeom>
          <a:noFill/>
          <a:ln>
            <a:noFill/>
          </a:ln>
        </p:spPr>
        <p:txBody>
          <a:bodyPr spcFirstLastPara="1" wrap="square" lIns="68575" tIns="0" rIns="68575" bIns="0" anchor="ctr" anchorCtr="0">
            <a:noAutofit/>
          </a:bodyPr>
          <a:lstStyle/>
          <a:p>
            <a:pPr>
              <a:buClr>
                <a:schemeClr val="dk1"/>
              </a:buClr>
              <a:buSzPts val="1400"/>
            </a:pPr>
            <a:br>
              <a:rPr lang="en-US"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a:buClr>
                <a:schemeClr val="dk1"/>
              </a:buClr>
              <a:buSzPts val="1400"/>
            </a:pPr>
            <a:endParaRPr sz="1400">
              <a:solidFill>
                <a:schemeClr val="dk1"/>
              </a:solidFill>
              <a:latin typeface="Arial"/>
              <a:ea typeface="Arial"/>
              <a:cs typeface="Arial"/>
              <a:sym typeface="Arial"/>
            </a:endParaRPr>
          </a:p>
        </p:txBody>
      </p:sp>
      <p:pic>
        <p:nvPicPr>
          <p:cNvPr id="249" name="Google Shape;249;ga154f1aa47_2_165"/>
          <p:cNvPicPr preferRelativeResize="0"/>
          <p:nvPr/>
        </p:nvPicPr>
        <p:blipFill rotWithShape="1">
          <a:blip r:embed="rId3">
            <a:alphaModFix/>
          </a:blip>
          <a:srcRect/>
          <a:stretch/>
        </p:blipFill>
        <p:spPr>
          <a:xfrm>
            <a:off x="2726698" y="1475664"/>
            <a:ext cx="3193988" cy="41216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49"/>
                                        </p:tgtEl>
                                        <p:attrNameLst>
                                          <p:attrName>ppt_w</p:attrName>
                                        </p:attrNameLst>
                                      </p:cBhvr>
                                      <p:tavLst>
                                        <p:tav tm="0">
                                          <p:val>
                                            <p:strVal val="#ppt_w"/>
                                          </p:val>
                                        </p:tav>
                                        <p:tav tm="100000">
                                          <p:val>
                                            <p:strVal val="0"/>
                                          </p:val>
                                        </p:tav>
                                      </p:tavLst>
                                    </p:anim>
                                    <p:anim calcmode="lin" valueType="num">
                                      <p:cBhvr additive="base">
                                        <p:cTn id="7" dur="500"/>
                                        <p:tgtEl>
                                          <p:spTgt spid="249"/>
                                        </p:tgtEl>
                                        <p:attrNameLst>
                                          <p:attrName>ppt_h</p:attrName>
                                        </p:attrNameLst>
                                      </p:cBhvr>
                                      <p:tavLst>
                                        <p:tav tm="0">
                                          <p:val>
                                            <p:strVal val="#ppt_h"/>
                                          </p:val>
                                        </p:tav>
                                        <p:tav tm="100000">
                                          <p:val>
                                            <p:strVal val="0"/>
                                          </p:val>
                                        </p:tav>
                                      </p:tavLst>
                                    </p:anim>
                                    <p:set>
                                      <p:cBhvr>
                                        <p:cTn id="8" dur="1" fill="hold">
                                          <p:stCondLst>
                                            <p:cond delay="500"/>
                                          </p:stCondLst>
                                        </p:cTn>
                                        <p:tgtEl>
                                          <p:spTgt spid="249"/>
                                        </p:tgtEl>
                                        <p:attrNameLst>
                                          <p:attrName>style.visibility</p:attrName>
                                        </p:attrNameLst>
                                      </p:cBhvr>
                                      <p:to>
                                        <p:strVal val="hidden"/>
                                      </p:to>
                                    </p:set>
                                  </p:childTnLst>
                                </p:cTn>
                              </p:par>
                              <p:par>
                                <p:cTn id="9" presetID="23" presetClass="entr" presetSubtype="16" fill="hold" nodeType="withEffect">
                                  <p:stCondLst>
                                    <p:cond delay="0"/>
                                  </p:stCondLst>
                                  <p:childTnLst>
                                    <p:set>
                                      <p:cBhvr>
                                        <p:cTn id="10" dur="1" fill="hold">
                                          <p:stCondLst>
                                            <p:cond delay="0"/>
                                          </p:stCondLst>
                                        </p:cTn>
                                        <p:tgtEl>
                                          <p:spTgt spid="247"/>
                                        </p:tgtEl>
                                        <p:attrNameLst>
                                          <p:attrName>style.visibility</p:attrName>
                                        </p:attrNameLst>
                                      </p:cBhvr>
                                      <p:to>
                                        <p:strVal val="visible"/>
                                      </p:to>
                                    </p:set>
                                    <p:anim calcmode="lin" valueType="num">
                                      <p:cBhvr additive="base">
                                        <p:cTn id="11" dur="500"/>
                                        <p:tgtEl>
                                          <p:spTgt spid="247"/>
                                        </p:tgtEl>
                                        <p:attrNameLst>
                                          <p:attrName>ppt_w</p:attrName>
                                        </p:attrNameLst>
                                      </p:cBhvr>
                                      <p:tavLst>
                                        <p:tav tm="0">
                                          <p:val>
                                            <p:strVal val="0"/>
                                          </p:val>
                                        </p:tav>
                                        <p:tav tm="100000">
                                          <p:val>
                                            <p:strVal val="#ppt_w"/>
                                          </p:val>
                                        </p:tav>
                                      </p:tavLst>
                                    </p:anim>
                                    <p:anim calcmode="lin" valueType="num">
                                      <p:cBhvr additive="base">
                                        <p:cTn id="12" dur="500"/>
                                        <p:tgtEl>
                                          <p:spTgt spid="24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a154f1aa47_2_173"/>
          <p:cNvSpPr txBox="1">
            <a:spLocks noGrp="1"/>
          </p:cNvSpPr>
          <p:nvPr>
            <p:ph type="title"/>
          </p:nvPr>
        </p:nvSpPr>
        <p:spPr>
          <a:xfrm>
            <a:off x="628650" y="1131094"/>
            <a:ext cx="7886700" cy="994172"/>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500" dirty="0"/>
              <a:t>Roadmap Goals</a:t>
            </a:r>
            <a:endParaRPr sz="3500" dirty="0"/>
          </a:p>
        </p:txBody>
      </p:sp>
      <p:sp>
        <p:nvSpPr>
          <p:cNvPr id="256" name="Google Shape;256;ga154f1aa47_2_173"/>
          <p:cNvSpPr txBox="1">
            <a:spLocks noGrp="1"/>
          </p:cNvSpPr>
          <p:nvPr>
            <p:ph idx="1"/>
          </p:nvPr>
        </p:nvSpPr>
        <p:spPr>
          <a:xfrm>
            <a:off x="628650" y="2122951"/>
            <a:ext cx="7886700" cy="3263504"/>
          </a:xfrm>
          <a:prstGeom prst="rect">
            <a:avLst/>
          </a:prstGeom>
          <a:noFill/>
          <a:ln>
            <a:noFill/>
          </a:ln>
        </p:spPr>
        <p:txBody>
          <a:bodyPr spcFirstLastPara="1" vert="horz" wrap="square" lIns="68575" tIns="34275" rIns="68575" bIns="34275" rtlCol="0" anchor="t" anchorCtr="0">
            <a:noAutofit/>
          </a:bodyPr>
          <a:lstStyle/>
          <a:p>
            <a:pPr marL="0" indent="0">
              <a:lnSpc>
                <a:spcPct val="80000"/>
              </a:lnSpc>
              <a:spcBef>
                <a:spcPts val="0"/>
              </a:spcBef>
              <a:buClr>
                <a:srgbClr val="BF9000"/>
              </a:buClr>
              <a:buSzPts val="1900"/>
              <a:buNone/>
            </a:pPr>
            <a:r>
              <a:rPr lang="en-US" sz="1900" dirty="0">
                <a:solidFill>
                  <a:srgbClr val="BF9000"/>
                </a:solidFill>
                <a:latin typeface="Calibri" panose="020F0502020204030204" pitchFamily="34" charset="0"/>
                <a:ea typeface="Helvetica Neue"/>
                <a:cs typeface="Calibri" panose="020F0502020204030204" pitchFamily="34" charset="0"/>
                <a:sym typeface="Helvetica Neue"/>
              </a:rPr>
              <a:t>Goal 1: Build customer, builder, contractor and policy-maker awareness and interest in decarbonization.</a:t>
            </a:r>
            <a:endParaRPr sz="1100" dirty="0">
              <a:latin typeface="Calibri" panose="020F0502020204030204" pitchFamily="34" charset="0"/>
              <a:cs typeface="Calibri" panose="020F0502020204030204" pitchFamily="34" charset="0"/>
            </a:endParaRPr>
          </a:p>
          <a:p>
            <a:pPr marL="0" indent="0">
              <a:lnSpc>
                <a:spcPct val="80000"/>
              </a:lnSpc>
              <a:spcBef>
                <a:spcPts val="800"/>
              </a:spcBef>
              <a:buClr>
                <a:srgbClr val="C55A11"/>
              </a:buClr>
              <a:buSzPts val="1900"/>
              <a:buNone/>
            </a:pPr>
            <a:r>
              <a:rPr lang="en-US" sz="1900" dirty="0">
                <a:solidFill>
                  <a:srgbClr val="C55A11"/>
                </a:solidFill>
                <a:latin typeface="Calibri" panose="020F0502020204030204" pitchFamily="34" charset="0"/>
                <a:ea typeface="Helvetica Neue"/>
                <a:cs typeface="Calibri" panose="020F0502020204030204" pitchFamily="34" charset="0"/>
                <a:sym typeface="Helvetica Neue"/>
              </a:rPr>
              <a:t>Goal 2: Ensure that customers receive a good value from adopting building decarbonization measures.</a:t>
            </a:r>
            <a:endParaRPr sz="1100" dirty="0">
              <a:latin typeface="Calibri" panose="020F0502020204030204" pitchFamily="34" charset="0"/>
              <a:cs typeface="Calibri" panose="020F0502020204030204" pitchFamily="34" charset="0"/>
            </a:endParaRPr>
          </a:p>
          <a:p>
            <a:pPr marL="0" indent="0">
              <a:lnSpc>
                <a:spcPct val="80000"/>
              </a:lnSpc>
              <a:spcBef>
                <a:spcPts val="800"/>
              </a:spcBef>
              <a:buClr>
                <a:srgbClr val="2E75B5"/>
              </a:buClr>
              <a:buSzPts val="1900"/>
              <a:buNone/>
            </a:pPr>
            <a:r>
              <a:rPr lang="en-US" sz="1900" dirty="0">
                <a:solidFill>
                  <a:srgbClr val="2E75B5"/>
                </a:solidFill>
                <a:latin typeface="Calibri" panose="020F0502020204030204" pitchFamily="34" charset="0"/>
                <a:ea typeface="Helvetica Neue"/>
                <a:cs typeface="Calibri" panose="020F0502020204030204" pitchFamily="34" charset="0"/>
                <a:sym typeface="Helvetica Neue"/>
              </a:rPr>
              <a:t>Goal 3: Ensure that building decarbonization provides a better value to builders and contractors than fossil-fuel heating.</a:t>
            </a:r>
            <a:endParaRPr sz="1100" dirty="0">
              <a:latin typeface="Calibri" panose="020F0502020204030204" pitchFamily="34" charset="0"/>
              <a:cs typeface="Calibri" panose="020F0502020204030204" pitchFamily="34" charset="0"/>
            </a:endParaRPr>
          </a:p>
          <a:p>
            <a:pPr marL="0" indent="0">
              <a:lnSpc>
                <a:spcPct val="80000"/>
              </a:lnSpc>
              <a:spcBef>
                <a:spcPts val="800"/>
              </a:spcBef>
              <a:buClr>
                <a:srgbClr val="548135"/>
              </a:buClr>
              <a:buSzPts val="1900"/>
              <a:buNone/>
            </a:pPr>
            <a:r>
              <a:rPr lang="en-US" sz="1900" dirty="0">
                <a:solidFill>
                  <a:srgbClr val="548135"/>
                </a:solidFill>
                <a:latin typeface="Calibri" panose="020F0502020204030204" pitchFamily="34" charset="0"/>
                <a:ea typeface="Helvetica Neue"/>
                <a:cs typeface="Calibri" panose="020F0502020204030204" pitchFamily="34" charset="0"/>
                <a:sym typeface="Helvetica Neue"/>
              </a:rPr>
              <a:t>Goal 4: Prepare supply-chains and ensure delivery agents are ready to meet rising demand for carbon-free building technologies with a quality product.</a:t>
            </a:r>
            <a:endParaRPr sz="1100" dirty="0">
              <a:latin typeface="Calibri" panose="020F0502020204030204" pitchFamily="34" charset="0"/>
              <a:cs typeface="Calibri" panose="020F0502020204030204" pitchFamily="34" charset="0"/>
            </a:endParaRPr>
          </a:p>
          <a:p>
            <a:pPr marL="0" indent="0">
              <a:lnSpc>
                <a:spcPct val="80000"/>
              </a:lnSpc>
              <a:spcBef>
                <a:spcPts val="800"/>
              </a:spcBef>
              <a:buClr>
                <a:schemeClr val="dk1"/>
              </a:buClr>
              <a:buSzPts val="1900"/>
              <a:buNone/>
            </a:pPr>
            <a:r>
              <a:rPr lang="en-US" sz="1900" dirty="0">
                <a:latin typeface="Calibri" panose="020F0502020204030204" pitchFamily="34" charset="0"/>
                <a:ea typeface="Helvetica Neue"/>
                <a:cs typeface="Calibri" panose="020F0502020204030204" pitchFamily="34" charset="0"/>
                <a:sym typeface="Helvetica Neue"/>
              </a:rPr>
              <a:t>Goal 5: Align Policy to meet other goals.</a:t>
            </a:r>
            <a:br>
              <a:rPr lang="en-US" sz="1900" dirty="0">
                <a:latin typeface="Calibri" panose="020F0502020204030204" pitchFamily="34" charset="0"/>
                <a:cs typeface="Calibri" panose="020F0502020204030204" pitchFamily="34" charset="0"/>
              </a:rPr>
            </a:br>
            <a:endParaRPr sz="19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a154f1aa47_2_179"/>
          <p:cNvSpPr txBox="1">
            <a:spLocks noGrp="1"/>
          </p:cNvSpPr>
          <p:nvPr>
            <p:ph type="title"/>
          </p:nvPr>
        </p:nvSpPr>
        <p:spPr>
          <a:xfrm>
            <a:off x="628650" y="1131094"/>
            <a:ext cx="7886700" cy="994172"/>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500" dirty="0"/>
              <a:t>About this webinar series</a:t>
            </a:r>
            <a:endParaRPr sz="3500" dirty="0"/>
          </a:p>
        </p:txBody>
      </p:sp>
      <p:sp>
        <p:nvSpPr>
          <p:cNvPr id="263" name="Google Shape;263;ga154f1aa47_2_179"/>
          <p:cNvSpPr txBox="1">
            <a:spLocks noGrp="1"/>
          </p:cNvSpPr>
          <p:nvPr>
            <p:ph idx="1"/>
          </p:nvPr>
        </p:nvSpPr>
        <p:spPr>
          <a:xfrm>
            <a:off x="628650" y="2122951"/>
            <a:ext cx="7886700" cy="3263504"/>
          </a:xfrm>
          <a:prstGeom prst="rect">
            <a:avLst/>
          </a:prstGeom>
          <a:noFill/>
          <a:ln>
            <a:noFill/>
          </a:ln>
        </p:spPr>
        <p:txBody>
          <a:bodyPr spcFirstLastPara="1" vert="horz" wrap="square" lIns="68575" tIns="34275" rIns="68575" bIns="34275" rtlCol="0" anchor="t" anchorCtr="0">
            <a:noAutofit/>
          </a:bodyPr>
          <a:lstStyle/>
          <a:p>
            <a:pPr marL="0" indent="0">
              <a:spcBef>
                <a:spcPts val="0"/>
              </a:spcBef>
              <a:buClr>
                <a:schemeClr val="dk1"/>
              </a:buClr>
              <a:buSzPts val="1900"/>
              <a:buNone/>
            </a:pPr>
            <a:r>
              <a:rPr lang="en-US" sz="1900" dirty="0">
                <a:latin typeface="Calibri" panose="020F0502020204030204" pitchFamily="34" charset="0"/>
                <a:ea typeface="Helvetica Neue"/>
                <a:cs typeface="Calibri" panose="020F0502020204030204" pitchFamily="34" charset="0"/>
                <a:sym typeface="Helvetica Neue"/>
              </a:rPr>
              <a:t>This BDC Webinar Series will introduce participants to the main issues addressed in the California Public Utilities Commission's long-time gas system planning proceeding (R.20-01-007), and teach best practices in participating in proceeding discussions.</a:t>
            </a:r>
            <a:endParaRPr sz="1100" dirty="0">
              <a:latin typeface="Calibri" panose="020F0502020204030204" pitchFamily="34" charset="0"/>
              <a:cs typeface="Calibri" panose="020F0502020204030204" pitchFamily="34" charset="0"/>
            </a:endParaRPr>
          </a:p>
          <a:p>
            <a:pPr marL="0" indent="0">
              <a:spcBef>
                <a:spcPts val="800"/>
              </a:spcBef>
              <a:buClr>
                <a:schemeClr val="dk1"/>
              </a:buClr>
              <a:buSzPts val="1900"/>
              <a:buNone/>
            </a:pPr>
            <a:endParaRPr sz="1900" dirty="0">
              <a:latin typeface="Calibri" panose="020F0502020204030204" pitchFamily="34" charset="0"/>
              <a:ea typeface="Helvetica Neue"/>
              <a:cs typeface="Calibri" panose="020F0502020204030204" pitchFamily="34" charset="0"/>
              <a:sym typeface="Helvetica Neue"/>
            </a:endParaRPr>
          </a:p>
          <a:p>
            <a:pPr marL="0" indent="0">
              <a:spcBef>
                <a:spcPts val="800"/>
              </a:spcBef>
              <a:buClr>
                <a:schemeClr val="dk1"/>
              </a:buClr>
              <a:buSzPts val="1900"/>
              <a:buNone/>
            </a:pPr>
            <a:r>
              <a:rPr lang="en-US" sz="1900" dirty="0">
                <a:latin typeface="Calibri" panose="020F0502020204030204" pitchFamily="34" charset="0"/>
                <a:ea typeface="Helvetica Neue"/>
                <a:cs typeface="Calibri" panose="020F0502020204030204" pitchFamily="34" charset="0"/>
                <a:sym typeface="Helvetica Neue"/>
              </a:rPr>
              <a:t>This proceeding is designed help California plan its gas infrastructure needs as it meets its carbon emissions reductions goals.</a:t>
            </a:r>
            <a:endParaRPr sz="1100" dirty="0">
              <a:latin typeface="Calibri" panose="020F0502020204030204" pitchFamily="34" charset="0"/>
              <a:cs typeface="Calibri" panose="020F0502020204030204" pitchFamily="34" charset="0"/>
            </a:endParaRPr>
          </a:p>
          <a:p>
            <a:pPr marL="0" indent="0">
              <a:spcBef>
                <a:spcPts val="800"/>
              </a:spcBef>
              <a:buClr>
                <a:schemeClr val="dk1"/>
              </a:buClr>
              <a:buSzPts val="1900"/>
              <a:buNone/>
            </a:pPr>
            <a:endParaRPr sz="1900" dirty="0">
              <a:latin typeface="Calibri" panose="020F0502020204030204" pitchFamily="34" charset="0"/>
              <a:ea typeface="Helvetica Neue"/>
              <a:cs typeface="Calibri" panose="020F0502020204030204" pitchFamily="34" charset="0"/>
              <a:sym typeface="Helvetica Neue"/>
            </a:endParaRPr>
          </a:p>
          <a:p>
            <a:pPr marL="177800" indent="-171450">
              <a:spcBef>
                <a:spcPts val="800"/>
              </a:spcBef>
              <a:buClr>
                <a:srgbClr val="BF9000"/>
              </a:buClr>
              <a:buSzPts val="1900"/>
            </a:pPr>
            <a:r>
              <a:rPr lang="en-US" sz="1900" i="1" dirty="0">
                <a:solidFill>
                  <a:srgbClr val="BF9000"/>
                </a:solidFill>
                <a:latin typeface="Calibri" panose="020F0502020204030204" pitchFamily="34" charset="0"/>
                <a:ea typeface="Helvetica Neue"/>
                <a:cs typeface="Calibri" panose="020F0502020204030204" pitchFamily="34" charset="0"/>
                <a:sym typeface="Helvetica Neue"/>
              </a:rPr>
              <a:t>Seven webinars scheduled from 11 am-12 pm on Wednesdays from October 14 to December 16, 2020</a:t>
            </a:r>
            <a:endParaRPr sz="1100" dirty="0">
              <a:latin typeface="Calibri" panose="020F0502020204030204" pitchFamily="34" charset="0"/>
              <a:cs typeface="Calibri" panose="020F0502020204030204" pitchFamily="34" charset="0"/>
            </a:endParaRPr>
          </a:p>
          <a:p>
            <a:pPr marL="177800" indent="-50800">
              <a:spcBef>
                <a:spcPts val="800"/>
              </a:spcBef>
              <a:buClr>
                <a:schemeClr val="dk1"/>
              </a:buClr>
              <a:buSzPts val="1900"/>
              <a:buNone/>
            </a:pPr>
            <a:endParaRPr sz="1900" dirty="0">
              <a:solidFill>
                <a:srgbClr val="BF9000"/>
              </a:solidFill>
              <a:latin typeface="Calibri" panose="020F0502020204030204" pitchFamily="34" charset="0"/>
              <a:ea typeface="Helvetica Neue"/>
              <a:cs typeface="Calibri" panose="020F0502020204030204" pitchFamily="34" charset="0"/>
              <a:sym typeface="Helvetica Neue"/>
            </a:endParaRPr>
          </a:p>
          <a:p>
            <a:pPr marL="0" indent="0">
              <a:spcBef>
                <a:spcPts val="800"/>
              </a:spcBef>
              <a:buClr>
                <a:schemeClr val="dk1"/>
              </a:buClr>
              <a:buSzPts val="1900"/>
              <a:buNone/>
            </a:pPr>
            <a:endParaRPr sz="1900" dirty="0">
              <a:latin typeface="Calibri" panose="020F0502020204030204" pitchFamily="34"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a154f1aa47_2_185"/>
          <p:cNvSpPr txBox="1">
            <a:spLocks noGrp="1"/>
          </p:cNvSpPr>
          <p:nvPr>
            <p:ph type="title"/>
          </p:nvPr>
        </p:nvSpPr>
        <p:spPr>
          <a:xfrm>
            <a:off x="628650" y="1009194"/>
            <a:ext cx="7886700" cy="994200"/>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500" dirty="0"/>
              <a:t>Coming gas proceeding webinars</a:t>
            </a:r>
            <a:endParaRPr sz="3500" dirty="0"/>
          </a:p>
        </p:txBody>
      </p:sp>
      <p:sp>
        <p:nvSpPr>
          <p:cNvPr id="270" name="Google Shape;270;ga154f1aa47_2_185"/>
          <p:cNvSpPr txBox="1">
            <a:spLocks noGrp="1"/>
          </p:cNvSpPr>
          <p:nvPr>
            <p:ph idx="1"/>
          </p:nvPr>
        </p:nvSpPr>
        <p:spPr>
          <a:xfrm>
            <a:off x="628650" y="2003382"/>
            <a:ext cx="7886700" cy="3383073"/>
          </a:xfrm>
          <a:prstGeom prst="rect">
            <a:avLst/>
          </a:prstGeom>
          <a:noFill/>
          <a:ln>
            <a:noFill/>
          </a:ln>
        </p:spPr>
        <p:txBody>
          <a:bodyPr spcFirstLastPara="1" vert="horz" wrap="square" lIns="68575" tIns="34275" rIns="68575" bIns="34275" rtlCol="0" anchor="t" anchorCtr="0">
            <a:noAutofit/>
          </a:bodyPr>
          <a:lstStyle/>
          <a:p>
            <a:pPr marL="520700" indent="0">
              <a:lnSpc>
                <a:spcPct val="80000"/>
              </a:lnSpc>
              <a:spcBef>
                <a:spcPts val="0"/>
              </a:spcBef>
              <a:buNone/>
            </a:pPr>
            <a:endParaRPr sz="1700" dirty="0">
              <a:latin typeface="Calibri" panose="020F0502020204030204" pitchFamily="34" charset="0"/>
              <a:cs typeface="Calibri" panose="020F0502020204030204" pitchFamily="34" charset="0"/>
            </a:endParaRPr>
          </a:p>
          <a:p>
            <a:pPr marL="12700" indent="0">
              <a:lnSpc>
                <a:spcPct val="80000"/>
              </a:lnSpc>
              <a:spcBef>
                <a:spcPts val="0"/>
              </a:spcBef>
              <a:buSzPts val="1200"/>
              <a:buNone/>
            </a:pPr>
            <a:r>
              <a:rPr lang="en-US" sz="1900" b="1" dirty="0">
                <a:latin typeface="Calibri" panose="020F0502020204030204" pitchFamily="34" charset="0"/>
                <a:cs typeface="Calibri" panose="020F0502020204030204" pitchFamily="34" charset="0"/>
              </a:rPr>
              <a:t>Managing Ratepayers Impacts from Stranded Costs and Other Electrification Effects</a:t>
            </a:r>
            <a:endParaRPr sz="1900" b="1" dirty="0">
              <a:latin typeface="Calibri" panose="020F0502020204030204" pitchFamily="34" charset="0"/>
              <a:cs typeface="Calibri" panose="020F0502020204030204" pitchFamily="34" charset="0"/>
            </a:endParaRPr>
          </a:p>
          <a:p>
            <a:pPr marL="520700" lvl="1" indent="-165100">
              <a:lnSpc>
                <a:spcPct val="80000"/>
              </a:lnSpc>
              <a:spcBef>
                <a:spcPts val="0"/>
              </a:spcBef>
              <a:buSzPts val="1200"/>
              <a:buFont typeface="Calibri"/>
              <a:buChar char="•"/>
            </a:pPr>
            <a:r>
              <a:rPr lang="en-US" sz="1700" dirty="0">
                <a:latin typeface="Calibri" panose="020F0502020204030204" pitchFamily="34" charset="0"/>
                <a:cs typeface="Calibri" panose="020F0502020204030204" pitchFamily="34" charset="0"/>
              </a:rPr>
              <a:t>Dec. 9 –</a:t>
            </a:r>
            <a:r>
              <a:rPr lang="en-US" sz="1700" dirty="0">
                <a:uFill>
                  <a:noFill/>
                </a:uFill>
                <a:latin typeface="Calibri" panose="020F0502020204030204" pitchFamily="34" charset="0"/>
                <a:cs typeface="Calibri" panose="020F0502020204030204" pitchFamily="34" charset="0"/>
                <a:hlinkClick r:id="rId3"/>
              </a:rPr>
              <a:t> </a:t>
            </a:r>
            <a:r>
              <a:rPr lang="en-US" sz="1700" u="sng" dirty="0">
                <a:solidFill>
                  <a:schemeClr val="hlink"/>
                </a:solidFill>
                <a:latin typeface="Calibri" panose="020F0502020204030204" pitchFamily="34" charset="0"/>
                <a:cs typeface="Calibri" panose="020F0502020204030204" pitchFamily="34" charset="0"/>
                <a:hlinkClick r:id="rId3"/>
              </a:rPr>
              <a:t>Register</a:t>
            </a:r>
            <a:endParaRPr sz="1700" u="sng" dirty="0">
              <a:solidFill>
                <a:schemeClr val="hlink"/>
              </a:solidFill>
              <a:latin typeface="Calibri" panose="020F0502020204030204" pitchFamily="34" charset="0"/>
              <a:cs typeface="Calibri" panose="020F0502020204030204" pitchFamily="34" charset="0"/>
            </a:endParaRPr>
          </a:p>
          <a:p>
            <a:pPr marL="520700" lvl="1" indent="-165100">
              <a:lnSpc>
                <a:spcPct val="80000"/>
              </a:lnSpc>
              <a:spcBef>
                <a:spcPts val="0"/>
              </a:spcBef>
              <a:buSzPts val="1200"/>
              <a:buFont typeface="Calibri"/>
              <a:buChar char="•"/>
            </a:pPr>
            <a:r>
              <a:rPr lang="en-US" sz="1700" dirty="0">
                <a:latin typeface="Calibri" panose="020F0502020204030204" pitchFamily="34" charset="0"/>
                <a:ea typeface="Arial"/>
                <a:cs typeface="Calibri" panose="020F0502020204030204" pitchFamily="34" charset="0"/>
                <a:sym typeface="Arial"/>
              </a:rPr>
              <a:t>S</a:t>
            </a:r>
            <a:r>
              <a:rPr lang="en-US" sz="1700" dirty="0">
                <a:latin typeface="Calibri" panose="020F0502020204030204" pitchFamily="34" charset="0"/>
                <a:cs typeface="Calibri" panose="020F0502020204030204" pitchFamily="34" charset="0"/>
              </a:rPr>
              <a:t>peaker: Mark Toney and Marcel </a:t>
            </a:r>
            <a:r>
              <a:rPr lang="en-US" sz="1700" dirty="0" err="1">
                <a:latin typeface="Calibri" panose="020F0502020204030204" pitchFamily="34" charset="0"/>
                <a:cs typeface="Calibri" panose="020F0502020204030204" pitchFamily="34" charset="0"/>
              </a:rPr>
              <a:t>Hawiger</a:t>
            </a:r>
            <a:r>
              <a:rPr lang="en-US" sz="1700" dirty="0">
                <a:latin typeface="Calibri" panose="020F0502020204030204" pitchFamily="34" charset="0"/>
                <a:cs typeface="Calibri" panose="020F0502020204030204" pitchFamily="34" charset="0"/>
              </a:rPr>
              <a:t>, The Utility Reform Network</a:t>
            </a:r>
            <a:endParaRPr sz="1700" dirty="0">
              <a:latin typeface="Calibri" panose="020F0502020204030204" pitchFamily="34" charset="0"/>
              <a:cs typeface="Calibri" panose="020F0502020204030204" pitchFamily="34" charset="0"/>
            </a:endParaRPr>
          </a:p>
          <a:p>
            <a:pPr marL="0" indent="0">
              <a:lnSpc>
                <a:spcPct val="80000"/>
              </a:lnSpc>
              <a:spcBef>
                <a:spcPts val="800"/>
              </a:spcBef>
              <a:buNone/>
            </a:pPr>
            <a:endParaRPr sz="1200" b="1" dirty="0">
              <a:latin typeface="Calibri" panose="020F0502020204030204" pitchFamily="34" charset="0"/>
              <a:cs typeface="Calibri" panose="020F0502020204030204" pitchFamily="34" charset="0"/>
            </a:endParaRPr>
          </a:p>
          <a:p>
            <a:pPr marL="12700" indent="0">
              <a:lnSpc>
                <a:spcPct val="80000"/>
              </a:lnSpc>
              <a:spcBef>
                <a:spcPts val="0"/>
              </a:spcBef>
              <a:buSzPts val="1200"/>
              <a:buNone/>
            </a:pPr>
            <a:r>
              <a:rPr lang="en-US" sz="1900" b="1" dirty="0">
                <a:latin typeface="Calibri" panose="020F0502020204030204" pitchFamily="34" charset="0"/>
                <a:cs typeface="Calibri" panose="020F0502020204030204" pitchFamily="34" charset="0"/>
              </a:rPr>
              <a:t>Supporting Gas Workers in a Just Transition to a Decarbonized Future</a:t>
            </a:r>
            <a:endParaRPr sz="1900" b="1" dirty="0">
              <a:latin typeface="Calibri" panose="020F0502020204030204" pitchFamily="34" charset="0"/>
              <a:cs typeface="Calibri" panose="020F0502020204030204" pitchFamily="34" charset="0"/>
            </a:endParaRPr>
          </a:p>
          <a:p>
            <a:pPr marL="520700" lvl="1" indent="-165100">
              <a:lnSpc>
                <a:spcPct val="80000"/>
              </a:lnSpc>
              <a:spcBef>
                <a:spcPts val="0"/>
              </a:spcBef>
              <a:buSzPts val="1200"/>
              <a:buFont typeface="Calibri"/>
              <a:buChar char="•"/>
            </a:pPr>
            <a:r>
              <a:rPr lang="en-US" sz="1700" dirty="0">
                <a:latin typeface="Calibri" panose="020F0502020204030204" pitchFamily="34" charset="0"/>
                <a:cs typeface="Calibri" panose="020F0502020204030204" pitchFamily="34" charset="0"/>
              </a:rPr>
              <a:t>Dec. 16 –</a:t>
            </a:r>
            <a:r>
              <a:rPr lang="en-US" sz="1700" dirty="0">
                <a:uFill>
                  <a:noFill/>
                </a:uFill>
                <a:latin typeface="Calibri" panose="020F0502020204030204" pitchFamily="34" charset="0"/>
                <a:cs typeface="Calibri" panose="020F0502020204030204" pitchFamily="34" charset="0"/>
                <a:hlinkClick r:id="rId3"/>
              </a:rPr>
              <a:t> </a:t>
            </a:r>
            <a:r>
              <a:rPr lang="en-US" sz="1700" u="sng" dirty="0">
                <a:solidFill>
                  <a:schemeClr val="hlink"/>
                </a:solidFill>
                <a:latin typeface="Calibri" panose="020F0502020204030204" pitchFamily="34" charset="0"/>
                <a:cs typeface="Calibri" panose="020F0502020204030204" pitchFamily="34" charset="0"/>
                <a:hlinkClick r:id="rId3"/>
              </a:rPr>
              <a:t>Register</a:t>
            </a:r>
            <a:endParaRPr sz="1700" u="sng" dirty="0">
              <a:solidFill>
                <a:schemeClr val="hlink"/>
              </a:solidFill>
              <a:latin typeface="Calibri" panose="020F0502020204030204" pitchFamily="34" charset="0"/>
              <a:cs typeface="Calibri" panose="020F0502020204030204" pitchFamily="34" charset="0"/>
            </a:endParaRPr>
          </a:p>
          <a:p>
            <a:pPr marL="520700" lvl="1" indent="-165100">
              <a:lnSpc>
                <a:spcPct val="80000"/>
              </a:lnSpc>
              <a:spcBef>
                <a:spcPts val="0"/>
              </a:spcBef>
              <a:buSzPts val="1200"/>
              <a:buFont typeface="Calibri"/>
              <a:buChar char="•"/>
            </a:pPr>
            <a:r>
              <a:rPr lang="en-US" sz="1700" dirty="0">
                <a:latin typeface="Calibri" panose="020F0502020204030204" pitchFamily="34" charset="0"/>
                <a:ea typeface="Arial"/>
                <a:cs typeface="Calibri" panose="020F0502020204030204" pitchFamily="34" charset="0"/>
                <a:sym typeface="Arial"/>
              </a:rPr>
              <a:t>S</a:t>
            </a:r>
            <a:r>
              <a:rPr lang="en-US" sz="1700" dirty="0">
                <a:latin typeface="Calibri" panose="020F0502020204030204" pitchFamily="34" charset="0"/>
                <a:cs typeface="Calibri" panose="020F0502020204030204" pitchFamily="34" charset="0"/>
              </a:rPr>
              <a:t>peaker: Rachael Koss, Adams Broadwell Johnson</a:t>
            </a:r>
            <a:endParaRPr sz="1700" dirty="0">
              <a:latin typeface="Calibri" panose="020F0502020204030204" pitchFamily="34" charset="0"/>
              <a:cs typeface="Calibri" panose="020F0502020204030204" pitchFamily="34" charset="0"/>
            </a:endParaRPr>
          </a:p>
          <a:p>
            <a:pPr marL="520700" indent="0">
              <a:lnSpc>
                <a:spcPct val="80000"/>
              </a:lnSpc>
              <a:spcBef>
                <a:spcPts val="0"/>
              </a:spcBef>
              <a:buNone/>
            </a:pPr>
            <a:endParaRPr sz="1700" dirty="0">
              <a:latin typeface="Calibri" panose="020F0502020204030204" pitchFamily="34" charset="0"/>
              <a:cs typeface="Calibri" panose="020F0502020204030204" pitchFamily="34" charset="0"/>
            </a:endParaRPr>
          </a:p>
          <a:p>
            <a:pPr marL="0" indent="0">
              <a:lnSpc>
                <a:spcPct val="80000"/>
              </a:lnSpc>
              <a:spcBef>
                <a:spcPts val="800"/>
              </a:spcBef>
              <a:buClr>
                <a:srgbClr val="BF9000"/>
              </a:buClr>
              <a:buSzPts val="1500"/>
              <a:buNone/>
            </a:pPr>
            <a:r>
              <a:rPr lang="en-US" sz="1300" i="1" dirty="0">
                <a:solidFill>
                  <a:srgbClr val="BF9000"/>
                </a:solidFill>
                <a:latin typeface="Calibri" panose="020F0502020204030204" pitchFamily="34" charset="0"/>
                <a:cs typeface="Calibri" panose="020F0502020204030204" pitchFamily="34" charset="0"/>
              </a:rPr>
              <a:t>Details of other webinars in this series are at </a:t>
            </a:r>
            <a:r>
              <a:rPr lang="en-US" sz="1300" i="1" u="sng" dirty="0">
                <a:solidFill>
                  <a:srgbClr val="BF900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https://bit.ly/BDCGasWebinars</a:t>
            </a:r>
            <a:r>
              <a:rPr lang="en-US" sz="1300" i="1" dirty="0">
                <a:solidFill>
                  <a:srgbClr val="BF9000"/>
                </a:solidFill>
                <a:latin typeface="Calibri" panose="020F0502020204030204" pitchFamily="34" charset="0"/>
                <a:cs typeface="Calibri" panose="020F0502020204030204" pitchFamily="34" charset="0"/>
              </a:rPr>
              <a:t> (case sensitive)</a:t>
            </a:r>
            <a:endParaRPr sz="900" dirty="0">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a154f1aa47_2_191"/>
          <p:cNvSpPr txBox="1">
            <a:spLocks noGrp="1"/>
          </p:cNvSpPr>
          <p:nvPr>
            <p:ph type="title"/>
          </p:nvPr>
        </p:nvSpPr>
        <p:spPr>
          <a:xfrm>
            <a:off x="628650" y="543953"/>
            <a:ext cx="7886700" cy="994172"/>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500" dirty="0"/>
              <a:t>Webinar Logistics</a:t>
            </a:r>
            <a:endParaRPr sz="3500" dirty="0"/>
          </a:p>
        </p:txBody>
      </p:sp>
      <p:sp>
        <p:nvSpPr>
          <p:cNvPr id="276" name="Google Shape;276;ga154f1aa47_2_191"/>
          <p:cNvSpPr txBox="1">
            <a:spLocks noGrp="1"/>
          </p:cNvSpPr>
          <p:nvPr>
            <p:ph idx="1"/>
          </p:nvPr>
        </p:nvSpPr>
        <p:spPr>
          <a:xfrm>
            <a:off x="628650" y="1538125"/>
            <a:ext cx="7886700" cy="3263504"/>
          </a:xfrm>
          <a:prstGeom prst="rect">
            <a:avLst/>
          </a:prstGeom>
          <a:noFill/>
          <a:ln>
            <a:noFill/>
          </a:ln>
        </p:spPr>
        <p:txBody>
          <a:bodyPr spcFirstLastPara="1" vert="horz" wrap="square" lIns="68575" tIns="34275" rIns="68575" bIns="34275" rtlCol="0" anchor="t" anchorCtr="0">
            <a:noAutofit/>
          </a:bodyPr>
          <a:lstStyle/>
          <a:p>
            <a:pPr marL="177800" indent="-158750">
              <a:lnSpc>
                <a:spcPct val="150000"/>
              </a:lnSpc>
              <a:spcBef>
                <a:spcPts val="0"/>
              </a:spcBef>
              <a:buClr>
                <a:schemeClr val="dk1"/>
              </a:buClr>
              <a:buSzPts val="1900"/>
              <a:buFont typeface="Calibri"/>
              <a:buChar char="•"/>
            </a:pPr>
            <a:r>
              <a:rPr lang="en-US" sz="1900" dirty="0"/>
              <a:t>Everyone is muted.</a:t>
            </a:r>
            <a:endParaRPr sz="1900" dirty="0"/>
          </a:p>
          <a:p>
            <a:pPr marL="177800" indent="-158750">
              <a:lnSpc>
                <a:spcPct val="150000"/>
              </a:lnSpc>
              <a:spcBef>
                <a:spcPts val="800"/>
              </a:spcBef>
              <a:buClr>
                <a:schemeClr val="dk1"/>
              </a:buClr>
              <a:buSzPts val="1900"/>
              <a:buFont typeface="Calibri"/>
              <a:buChar char="•"/>
            </a:pPr>
            <a:r>
              <a:rPr lang="en-US" sz="1900" dirty="0"/>
              <a:t>Please ask your questions via chat and we will ask speakers to answer at the end of remarks.</a:t>
            </a:r>
            <a:endParaRPr sz="1900" dirty="0"/>
          </a:p>
          <a:p>
            <a:pPr marL="177800" indent="-158750">
              <a:lnSpc>
                <a:spcPct val="150000"/>
              </a:lnSpc>
              <a:spcBef>
                <a:spcPts val="800"/>
              </a:spcBef>
              <a:buClr>
                <a:schemeClr val="dk1"/>
              </a:buClr>
              <a:buSzPts val="1900"/>
              <a:buFont typeface="Calibri"/>
              <a:buChar char="•"/>
            </a:pPr>
            <a:r>
              <a:rPr lang="en-US" sz="1900" dirty="0"/>
              <a:t>This webinar is being recorded. </a:t>
            </a:r>
            <a:endParaRPr sz="1900" dirty="0"/>
          </a:p>
          <a:p>
            <a:pPr marL="177800" indent="-158750">
              <a:lnSpc>
                <a:spcPct val="150000"/>
              </a:lnSpc>
              <a:spcBef>
                <a:spcPts val="800"/>
              </a:spcBef>
              <a:buClr>
                <a:schemeClr val="dk1"/>
              </a:buClr>
              <a:buSzPts val="1900"/>
              <a:buFont typeface="Calibri"/>
              <a:buChar char="•"/>
            </a:pPr>
            <a:r>
              <a:rPr lang="en-US" sz="1900" dirty="0"/>
              <a:t>Members of the Coalition can access the recording, slide deck, and other resources on the Members-Only website.</a:t>
            </a:r>
            <a:endParaRPr sz="1900" dirty="0"/>
          </a:p>
          <a:p>
            <a:pPr marL="520700" lvl="1" indent="-190500">
              <a:lnSpc>
                <a:spcPct val="150000"/>
              </a:lnSpc>
              <a:spcBef>
                <a:spcPts val="400"/>
              </a:spcBef>
              <a:buClr>
                <a:schemeClr val="dk1"/>
              </a:buClr>
              <a:buSzPts val="2000"/>
              <a:buFont typeface="Calibri"/>
              <a:buChar char="•"/>
            </a:pPr>
            <a:r>
              <a:rPr lang="en-US" sz="1900" dirty="0"/>
              <a:t>To learn more about membership and how to access this recording and other decarb benefits, visit </a:t>
            </a:r>
            <a:r>
              <a:rPr lang="en-US" sz="1900" u="sng" dirty="0">
                <a:solidFill>
                  <a:schemeClr val="hlink"/>
                </a:solidFill>
                <a:hlinkClick r:id="rId3"/>
              </a:rPr>
              <a:t>www.buildingdecarb.org</a:t>
            </a:r>
            <a:r>
              <a:rPr lang="en-US" sz="1900" dirty="0"/>
              <a:t> or reach out to Ashleigh at </a:t>
            </a:r>
            <a:r>
              <a:rPr lang="en-US" sz="1900" u="sng" dirty="0">
                <a:solidFill>
                  <a:schemeClr val="hlink"/>
                </a:solidFill>
                <a:hlinkClick r:id="rId4"/>
              </a:rPr>
              <a:t>Ashleigh@buildingdecarb.org</a:t>
            </a:r>
            <a:r>
              <a:rPr lang="en-US" sz="1900"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a154f1aa47_2_196"/>
          <p:cNvSpPr txBox="1">
            <a:spLocks noGrp="1"/>
          </p:cNvSpPr>
          <p:nvPr>
            <p:ph type="title"/>
          </p:nvPr>
        </p:nvSpPr>
        <p:spPr>
          <a:xfrm>
            <a:off x="507464" y="1066547"/>
            <a:ext cx="7886700" cy="994172"/>
          </a:xfrm>
          <a:prstGeom prst="rect">
            <a:avLst/>
          </a:prstGeom>
          <a:noFill/>
          <a:ln>
            <a:noFill/>
          </a:ln>
        </p:spPr>
        <p:txBody>
          <a:bodyPr spcFirstLastPara="1" vert="horz" wrap="square" lIns="68575" tIns="34275" rIns="68575" bIns="34275" rtlCol="0" anchor="ctr" anchorCtr="0">
            <a:noAutofit/>
          </a:bodyPr>
          <a:lstStyle/>
          <a:p>
            <a:pPr>
              <a:spcBef>
                <a:spcPts val="0"/>
              </a:spcBef>
              <a:buClr>
                <a:schemeClr val="dk1"/>
              </a:buClr>
              <a:buSzPts val="3300"/>
            </a:pPr>
            <a:r>
              <a:rPr lang="en-US" sz="3200" dirty="0">
                <a:latin typeface="Calibri" panose="020F0502020204030204" pitchFamily="34" charset="0"/>
                <a:cs typeface="Calibri" panose="020F0502020204030204" pitchFamily="34" charset="0"/>
              </a:rPr>
              <a:t>Today’s speaker:</a:t>
            </a:r>
            <a:endParaRPr sz="3200" dirty="0">
              <a:latin typeface="Calibri" panose="020F0502020204030204" pitchFamily="34" charset="0"/>
              <a:cs typeface="Calibri" panose="020F0502020204030204" pitchFamily="34" charset="0"/>
            </a:endParaRPr>
          </a:p>
        </p:txBody>
      </p:sp>
      <p:sp>
        <p:nvSpPr>
          <p:cNvPr id="283" name="Google Shape;283;ga154f1aa47_2_196"/>
          <p:cNvSpPr txBox="1">
            <a:spLocks noGrp="1"/>
          </p:cNvSpPr>
          <p:nvPr>
            <p:ph idx="1"/>
          </p:nvPr>
        </p:nvSpPr>
        <p:spPr>
          <a:xfrm>
            <a:off x="1166475" y="2185916"/>
            <a:ext cx="4850938" cy="3069950"/>
          </a:xfrm>
          <a:prstGeom prst="rect">
            <a:avLst/>
          </a:prstGeom>
          <a:noFill/>
          <a:ln>
            <a:noFill/>
          </a:ln>
        </p:spPr>
        <p:txBody>
          <a:bodyPr spcFirstLastPara="1" vert="horz" wrap="square" lIns="68575" tIns="34275" rIns="68575" bIns="34275" rtlCol="0" anchor="t" anchorCtr="0">
            <a:noAutofit/>
          </a:bodyPr>
          <a:lstStyle/>
          <a:p>
            <a:pPr marL="0" indent="0">
              <a:lnSpc>
                <a:spcPct val="115000"/>
              </a:lnSpc>
              <a:spcBef>
                <a:spcPts val="480"/>
              </a:spcBef>
              <a:buSzPts val="2400"/>
              <a:buNone/>
            </a:pPr>
            <a:r>
              <a:rPr lang="en-US" sz="1900" dirty="0"/>
              <a:t>Mad </a:t>
            </a:r>
            <a:r>
              <a:rPr lang="en-US" sz="1900" dirty="0" err="1"/>
              <a:t>Stano</a:t>
            </a:r>
            <a:r>
              <a:rPr lang="en-US" sz="1900" dirty="0"/>
              <a:t>, </a:t>
            </a:r>
            <a:r>
              <a:rPr lang="en-US" sz="2000" dirty="0"/>
              <a:t>Energy Equity Senior Legal Counsel at The Greenlining Institute</a:t>
            </a:r>
            <a:endParaRPr lang="en-US" sz="1900" dirty="0"/>
          </a:p>
          <a:p>
            <a:pPr marL="177800" indent="-241300">
              <a:lnSpc>
                <a:spcPct val="115000"/>
              </a:lnSpc>
              <a:spcBef>
                <a:spcPts val="480"/>
              </a:spcBef>
              <a:buSzPts val="2400"/>
              <a:buFont typeface="Calibri"/>
              <a:buChar char="•"/>
            </a:pPr>
            <a:endParaRPr lang="en-US" sz="1200" dirty="0"/>
          </a:p>
          <a:p>
            <a:pPr marL="177800" indent="-241300">
              <a:lnSpc>
                <a:spcPct val="115000"/>
              </a:lnSpc>
              <a:spcBef>
                <a:spcPts val="480"/>
              </a:spcBef>
              <a:buSzPts val="2400"/>
              <a:buFont typeface="Calibri"/>
              <a:buChar char="•"/>
            </a:pPr>
            <a:endParaRPr sz="1200" dirty="0"/>
          </a:p>
        </p:txBody>
      </p:sp>
      <p:pic>
        <p:nvPicPr>
          <p:cNvPr id="2" name="Picture 2" descr="stano_mad">
            <a:extLst>
              <a:ext uri="{FF2B5EF4-FFF2-40B4-BE49-F238E27FC236}">
                <a16:creationId xmlns:a16="http://schemas.microsoft.com/office/drawing/2014/main" id="{5566F4A6-3F26-EB41-8740-5789F98DDF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536" y="1646174"/>
            <a:ext cx="2667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6737800" y="4943851"/>
            <a:ext cx="1850332" cy="904925"/>
          </a:xfrm>
          <a:prstGeom prst="rect">
            <a:avLst/>
          </a:prstGeom>
          <a:noFill/>
          <a:ln>
            <a:noFill/>
          </a:ln>
        </p:spPr>
      </p:pic>
      <p:sp>
        <p:nvSpPr>
          <p:cNvPr id="68" name="Google Shape;68;p15"/>
          <p:cNvSpPr txBox="1"/>
          <p:nvPr/>
        </p:nvSpPr>
        <p:spPr>
          <a:xfrm>
            <a:off x="75400" y="1093525"/>
            <a:ext cx="9016200" cy="1613400"/>
          </a:xfrm>
          <a:prstGeom prst="rect">
            <a:avLst/>
          </a:prstGeom>
          <a:noFill/>
          <a:ln>
            <a:noFill/>
          </a:ln>
        </p:spPr>
        <p:txBody>
          <a:bodyPr spcFirstLastPara="1" wrap="square" lIns="91425" tIns="91425" rIns="91425" bIns="91425" anchor="t" anchorCtr="0">
            <a:noAutofit/>
          </a:bodyPr>
          <a:lstStyle/>
          <a:p>
            <a:pPr algn="ctr"/>
            <a:r>
              <a:rPr lang="en" sz="2600" b="1">
                <a:latin typeface="Roboto Mono"/>
                <a:ea typeface="Roboto Mono"/>
                <a:cs typeface="Roboto Mono"/>
                <a:sym typeface="Roboto Mono"/>
              </a:rPr>
              <a:t>Decarbonization: Pathways to an Equitable Gas Transition in California</a:t>
            </a:r>
            <a:endParaRPr sz="2600" b="1">
              <a:latin typeface="Roboto Mono"/>
              <a:ea typeface="Roboto Mono"/>
              <a:cs typeface="Roboto Mono"/>
              <a:sym typeface="Roboto Mono"/>
            </a:endParaRPr>
          </a:p>
          <a:p>
            <a:pPr algn="ctr"/>
            <a:r>
              <a:rPr lang="en" sz="2600" b="1">
                <a:latin typeface="Roboto Mono"/>
                <a:ea typeface="Roboto Mono"/>
                <a:cs typeface="Roboto Mono"/>
                <a:sym typeface="Roboto Mono"/>
              </a:rPr>
              <a:t>December 2, 2020</a:t>
            </a:r>
            <a:endParaRPr sz="2600" b="1">
              <a:latin typeface="Roboto Mono"/>
              <a:ea typeface="Roboto Mono"/>
              <a:cs typeface="Roboto Mono"/>
              <a:sym typeface="Roboto Mono"/>
            </a:endParaRPr>
          </a:p>
        </p:txBody>
      </p:sp>
      <p:sp>
        <p:nvSpPr>
          <p:cNvPr id="69" name="Google Shape;69;p15"/>
          <p:cNvSpPr txBox="1"/>
          <p:nvPr/>
        </p:nvSpPr>
        <p:spPr>
          <a:xfrm>
            <a:off x="75400" y="5060750"/>
            <a:ext cx="3807600" cy="1247100"/>
          </a:xfrm>
          <a:prstGeom prst="rect">
            <a:avLst/>
          </a:prstGeom>
          <a:noFill/>
          <a:ln>
            <a:noFill/>
          </a:ln>
        </p:spPr>
        <p:txBody>
          <a:bodyPr spcFirstLastPara="1" wrap="square" lIns="91425" tIns="91425" rIns="91425" bIns="91425" anchor="t" anchorCtr="0">
            <a:noAutofit/>
          </a:bodyPr>
          <a:lstStyle/>
          <a:p>
            <a:r>
              <a:rPr lang="en">
                <a:latin typeface="Roboto Mono"/>
                <a:ea typeface="Roboto Mono"/>
                <a:cs typeface="Roboto Mono"/>
                <a:sym typeface="Roboto Mono"/>
              </a:rPr>
              <a:t>Mad Stano</a:t>
            </a:r>
            <a:endParaRPr>
              <a:latin typeface="Roboto Mono"/>
              <a:ea typeface="Roboto Mono"/>
              <a:cs typeface="Roboto Mono"/>
              <a:sym typeface="Roboto Mono"/>
            </a:endParaRPr>
          </a:p>
          <a:p>
            <a:r>
              <a:rPr lang="en">
                <a:latin typeface="Roboto Mono"/>
                <a:ea typeface="Roboto Mono"/>
                <a:cs typeface="Roboto Mono"/>
                <a:sym typeface="Roboto Mono"/>
              </a:rPr>
              <a:t>mad.stano@greenlining.org</a:t>
            </a:r>
            <a:endParaRPr>
              <a:latin typeface="Roboto Mono"/>
              <a:ea typeface="Roboto Mono"/>
              <a:cs typeface="Roboto Mono"/>
              <a:sym typeface="Roboto Mono"/>
            </a:endParaRPr>
          </a:p>
        </p:txBody>
      </p:sp>
      <p:pic>
        <p:nvPicPr>
          <p:cNvPr id="70" name="Google Shape;70;p15"/>
          <p:cNvPicPr preferRelativeResize="0"/>
          <p:nvPr/>
        </p:nvPicPr>
        <p:blipFill>
          <a:blip r:embed="rId4">
            <a:alphaModFix/>
          </a:blip>
          <a:stretch>
            <a:fillRect/>
          </a:stretch>
        </p:blipFill>
        <p:spPr>
          <a:xfrm>
            <a:off x="2562951" y="2782325"/>
            <a:ext cx="3686551" cy="2537974"/>
          </a:xfrm>
          <a:prstGeom prst="rect">
            <a:avLst/>
          </a:prstGeom>
          <a:noFill/>
          <a:ln>
            <a:noFill/>
          </a:ln>
        </p:spPr>
      </p:pic>
      <p:cxnSp>
        <p:nvCxnSpPr>
          <p:cNvPr id="71" name="Google Shape;71;p15"/>
          <p:cNvCxnSpPr/>
          <p:nvPr/>
        </p:nvCxnSpPr>
        <p:spPr>
          <a:xfrm>
            <a:off x="2889350" y="3384750"/>
            <a:ext cx="210000" cy="210300"/>
          </a:xfrm>
          <a:prstGeom prst="straightConnector1">
            <a:avLst/>
          </a:prstGeom>
          <a:noFill/>
          <a:ln w="28575" cap="flat" cmpd="sng">
            <a:solidFill>
              <a:srgbClr val="00FF00"/>
            </a:solidFill>
            <a:prstDash val="solid"/>
            <a:round/>
            <a:headEnd type="none" w="med" len="med"/>
            <a:tailEnd type="triangle" w="med" len="med"/>
          </a:ln>
        </p:spPr>
      </p:cxnSp>
      <p:pic>
        <p:nvPicPr>
          <p:cNvPr id="72" name="Google Shape;72;p15"/>
          <p:cNvPicPr preferRelativeResize="0"/>
          <p:nvPr/>
        </p:nvPicPr>
        <p:blipFill>
          <a:blip r:embed="rId5">
            <a:alphaModFix/>
          </a:blip>
          <a:stretch>
            <a:fillRect/>
          </a:stretch>
        </p:blipFill>
        <p:spPr>
          <a:xfrm>
            <a:off x="476693" y="2937175"/>
            <a:ext cx="1419975" cy="1893324"/>
          </a:xfrm>
          <a:prstGeom prst="rect">
            <a:avLst/>
          </a:prstGeom>
          <a:noFill/>
          <a:ln>
            <a:noFill/>
          </a:ln>
        </p:spPr>
      </p:pic>
      <p:pic>
        <p:nvPicPr>
          <p:cNvPr id="73" name="Google Shape;73;p15"/>
          <p:cNvPicPr preferRelativeResize="0"/>
          <p:nvPr/>
        </p:nvPicPr>
        <p:blipFill>
          <a:blip r:embed="rId6">
            <a:alphaModFix/>
          </a:blip>
          <a:stretch>
            <a:fillRect/>
          </a:stretch>
        </p:blipFill>
        <p:spPr>
          <a:xfrm>
            <a:off x="6556751" y="2859325"/>
            <a:ext cx="2434848" cy="1826136"/>
          </a:xfrm>
          <a:prstGeom prst="rect">
            <a:avLst/>
          </a:prstGeom>
          <a:noFill/>
          <a:ln>
            <a:noFill/>
          </a:ln>
        </p:spPr>
      </p:pic>
    </p:spTree>
    <p:extLst>
      <p:ext uri="{BB962C8B-B14F-4D97-AF65-F5344CB8AC3E}">
        <p14:creationId xmlns:p14="http://schemas.microsoft.com/office/powerpoint/2010/main" val="117152892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4b54f95a-c392-4915-b50c-618f44f31247"/>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5F78587022F4419013A8A07848007E" ma:contentTypeVersion="1" ma:contentTypeDescription="Create a new document." ma:contentTypeScope="" ma:versionID="117763a7aba4069641c326733236adf9">
  <xsd:schema xmlns:xsd="http://www.w3.org/2001/XMLSchema" xmlns:xs="http://www.w3.org/2001/XMLSchema" xmlns:p="http://schemas.microsoft.com/office/2006/metadata/properties" xmlns:ns2="4b54f95a-c392-4915-b50c-618f44f31247" targetNamespace="http://schemas.microsoft.com/office/2006/metadata/properties" ma:root="true" ma:fieldsID="1fbff1f4a39622302fe098e13c6d823d" ns2:_="">
    <xsd:import namespace="4b54f95a-c392-4915-b50c-618f44f31247"/>
    <xsd:element name="properties">
      <xsd:complexType>
        <xsd:sequence>
          <xsd:element name="documentManagement">
            <xsd:complexType>
              <xsd:all>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54f95a-c392-4915-b50c-618f44f31247" elementFormDefault="qualified">
    <xsd:import namespace="http://schemas.microsoft.com/office/2006/documentManagement/types"/>
    <xsd:import namespace="http://schemas.microsoft.com/office/infopath/2007/PartnerControls"/>
    <xsd:element name="Document_x0020_Type" ma:index="8" nillable="true" ma:displayName="Document Type" ma:internalName="Document_x0020_Type">
      <xsd:complexType>
        <xsd:complexContent>
          <xsd:extension base="dms:MultiChoiceFillIn">
            <xsd:sequence>
              <xsd:element name="Value" maxOccurs="unbounded" minOccurs="0" nillable="true">
                <xsd:simpleType>
                  <xsd:union memberTypes="dms:Text">
                    <xsd:simpleType>
                      <xsd:restriction base="dms:Choice">
                        <xsd:enumeration value="Pre-review Notes"/>
                        <xsd:enumeration value="Completed Review Forms"/>
                        <xsd:enumeration value="Completed Review Notes"/>
                        <xsd:enumeration value="Planning"/>
                        <xsd:enumeration value="Analysis"/>
                        <xsd:enumeration value="Orientation Scheduling and Tracking"/>
                        <xsd:enumeration value="Orientation Materials"/>
                        <xsd:enumeration value="Orientation Process Planning"/>
                        <xsd:enumeration value="Consulting Skills"/>
                        <xsd:enumeration value="Newbie Buddy Program"/>
                        <xsd:enumeration value="Consulting Skills Training"/>
                        <xsd:enumeration value="Excel Training"/>
                        <xsd:enumeration value="First Day Schedule"/>
                        <xsd:enumeration value="Admin Logistics"/>
                      </xsd:restriction>
                    </xsd:simpleType>
                  </xsd:un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8F8960-D074-4426-8C35-83A9A987A364}">
  <ds:schemaRefs>
    <ds:schemaRef ds:uri="http://purl.org/dc/dcmitype/"/>
    <ds:schemaRef ds:uri="4b54f95a-c392-4915-b50c-618f44f31247"/>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B3D6E978-C854-4E3F-A2FE-C0BAB03733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54f95a-c392-4915-b50c-618f44f31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4BCE88-2A84-4744-B719-B2F802A6AD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 PPT (4)</Template>
  <TotalTime>834</TotalTime>
  <Words>1964</Words>
  <Application>Microsoft Office PowerPoint</Application>
  <PresentationFormat>On-screen Show (4:3)</PresentationFormat>
  <Paragraphs>186</Paragraphs>
  <Slides>25</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Helvetica Neue</vt:lpstr>
      <vt:lpstr>IBM Plex Sans</vt:lpstr>
      <vt:lpstr>Oswald</vt:lpstr>
      <vt:lpstr>Roboto Mono</vt:lpstr>
      <vt:lpstr>Verdana</vt:lpstr>
      <vt:lpstr>Custom Design</vt:lpstr>
      <vt:lpstr>Office Theme</vt:lpstr>
      <vt:lpstr>Long-Term Gas Planning Proceeding Webinar Series </vt:lpstr>
      <vt:lpstr>PowerPoint Presentation</vt:lpstr>
      <vt:lpstr>PowerPoint Presentation</vt:lpstr>
      <vt:lpstr>Roadmap Goals</vt:lpstr>
      <vt:lpstr>About this webinar series</vt:lpstr>
      <vt:lpstr>Coming gas proceeding webinars</vt:lpstr>
      <vt:lpstr>Webinar Logistics</vt:lpstr>
      <vt:lpstr>Today’s speaker:</vt:lpstr>
      <vt:lpstr>PowerPoint Presentation</vt:lpstr>
      <vt:lpstr>PowerPoint Presentation</vt:lpstr>
      <vt:lpstr>Energy Equity</vt:lpstr>
      <vt:lpstr>PowerPoint Presentation</vt:lpstr>
      <vt:lpstr>PowerPoint Presentation</vt:lpstr>
      <vt:lpstr>PowerPoint Presentation</vt:lpstr>
      <vt:lpstr>PowerPoint Presentation</vt:lpstr>
      <vt:lpstr>PowerPoint Presentation</vt:lpstr>
      <vt:lpstr>Vision </vt:lpstr>
      <vt:lpstr>PowerPoint Presentation</vt:lpstr>
      <vt:lpstr>PowerPoint Presentation</vt:lpstr>
      <vt:lpstr>Goals for Proceeding -  Corrective, Procedural, Distributive Justice</vt:lpstr>
      <vt:lpstr>Key Points - Track 1 - Reliability + Market Standards</vt:lpstr>
      <vt:lpstr>In the FUTURE…      Track 2</vt:lpstr>
      <vt:lpstr>PowerPoint Presentation</vt:lpstr>
      <vt:lpstr>Contact</vt:lpstr>
      <vt:lpstr>Join us!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Alice Napoleon</dc:creator>
  <cp:lastModifiedBy>Ashleigh Spurgeon</cp:lastModifiedBy>
  <cp:revision>46</cp:revision>
  <dcterms:created xsi:type="dcterms:W3CDTF">2020-11-16T14:19:59Z</dcterms:created>
  <dcterms:modified xsi:type="dcterms:W3CDTF">2020-12-02T21:36:14Z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0x010100695F78587022F4419013A8A07848007E</vt:lpwstr>
  </property>
</Properties>
</file>