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4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419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13ED3E-6B9F-492D-A1A9-DB43D844EF3A}">
  <a:tblStyle styleId="{3813ED3E-6B9F-492D-A1A9-DB43D844EF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B2B6BC6-D6EE-461D-B34B-D993DE6E4A0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53" d="100"/>
          <a:sy n="53" d="100"/>
        </p:scale>
        <p:origin x="10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5db0364c9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5db0364c9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5db0364c9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95db0364c9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5db0364c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5db0364c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5db0364c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5db0364c9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5db0364c9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5db0364c9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5db0364c9_9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5db0364c9_9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5db0364c9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5db0364c9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5db0364c9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5db0364c9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5db0364c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5db0364c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5db0364c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5db0364c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5db0364c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5db0364c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5db0364c9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5db0364c9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5db0364c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5db0364c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5db0364c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5db0364c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5db0364c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5db0364c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5db0364c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5db0364c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5db0364c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5db0364c9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5db0364c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5db0364c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5db0364c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5db0364c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5db0364c9_9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5db0364c9_9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5db0364c9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5db0364c9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5db0364c9_9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5db0364c9_9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5db0364c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5db0364c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5db0364c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5db0364c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5db0364c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5db0364c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1515618"/>
            <a:ext cx="8229600" cy="305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A13B88-37C5-F349-8BE2-19C153D9F8D7}" type="datetime1">
              <a:rPr lang="en-US" smtClean="0"/>
              <a:t>9/11/2020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32EC07-46F3-D145-A7D2-EFF8A91C095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5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wes.com/pd/LG-4-3-cu-ft-White-Ventless-Combination-Washer-and-Dryer-with-Steam-Cycle/50175587" TargetMode="External"/><Relationship Id="rId3" Type="http://schemas.openxmlformats.org/officeDocument/2006/relationships/hyperlink" Target="https://www.homedepot.com/p/Frigidaire-20-4-cu-ft-Top-Freezer-Refrigerator-in-Stainless-Steel-FFTR2021TS/302007875" TargetMode="External"/><Relationship Id="rId7" Type="http://schemas.openxmlformats.org/officeDocument/2006/relationships/hyperlink" Target="https://www.homedepot.com/p/Amana-4-8-cu-ft-Electric-Range-in-Stainless-Steel-AER6303MFS/30012844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lliams-sonoma.com/products/breville-combi-wave-microwave/" TargetMode="External"/><Relationship Id="rId5" Type="http://schemas.openxmlformats.org/officeDocument/2006/relationships/hyperlink" Target="https://www.homedepot.com/p/Frigidaire-24-in-Built-In-Tall-Tub-Top-Control-Dishwasher-in-Stainless-Steel-ENERGY-STAR-54-dBA-FFID2426TS/301852968?MERCH=REC-_-pipsem-_-309731132-_-301852968-_-N" TargetMode="External"/><Relationship Id="rId4" Type="http://schemas.openxmlformats.org/officeDocument/2006/relationships/hyperlink" Target="http://feed-garbage-disposal-l-111/205113752?mtc=Shopping-VF-F_D29A-G-D29A-29_14_DISPOSERS-Moen-NA-NA-PLA-NA-NA-MinorAppl&amp;cm_mmc=Shopping-VF-F_D29A-G-D29A-29_14_DISPOSERS-Moen-NA-NA-PLA-NA-NA-MinorAppl-71700000048198741-58700004804098319-92700041174939378&amp;gclid=EAIaIQobChMIu6Pi0uq55wIVzJyzCh3Z8AtPEAQYAiABEgJ_qvD_BwE&amp;gclsrc=aw.ds" TargetMode="External"/><Relationship Id="rId9" Type="http://schemas.openxmlformats.org/officeDocument/2006/relationships/hyperlink" Target="https://neep-ashp-prod.herokuapp.com/#!/product/2652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eanarmstrongpm@gmail.com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medepot.com/p/Amana-4-8-cu-ft-Electric-Range-in-Stainless-Steel-AER6303MFS/300128445" TargetMode="External"/><Relationship Id="rId3" Type="http://schemas.openxmlformats.org/officeDocument/2006/relationships/hyperlink" Target="https://www.homedepot.com/p/Frigidaire-20-4-cu-ft-Top-Freezer-Refrigerator-in-Stainless-Steel-FFTR2021TS/302007875" TargetMode="External"/><Relationship Id="rId7" Type="http://schemas.openxmlformats.org/officeDocument/2006/relationships/hyperlink" Target="https://www.electricfireplacesdirect.com/products-accessories/free-standing-electric-stoves/duraflame-dfi5010-3d-electric-stove?mkwid=s7FiETHwX-dc_pcrid_111294071787_pkw__pmt__slid__product_171527&amp;pgrid=34736059107&amp;ptaid=pla-258946494182&amp;utm_source=google&amp;utm_medium=cpc&amp;utm_campaign=&amp;pskwid=7FiETHwX&amp;gclid=EAIaIQobChMI4a34u7jf6QIVJRvnCh2Lvgm8EAYYAiABEgJZo_D_Bw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rget.com/p/char-broil-tru-infrared-patio-bistro-electric-grill-17602066-graphite/-/A-51397424?ref=tgt_adv_XS000000&amp;AFID=google_pla_df&amp;fndsrc=tgtao&amp;CPNG=PLA_Patio%2BGarden%2BShopping&amp;adgroup=SC_Patio%2BGarden&amp;LID=700000001170770pgs&amp;network=g&amp;device=c&amp;location=9032550&amp;ds_rl=1246978&amp;ds_rl=1248099&amp;ds_rl=1247068&amp;gclid=EAIaIQobChMIwOSth4HS6QIV0v_jBx3K9gG2EAQYAyABEgJ1yPD_BwE&amp;gclsrc=aw.ds" TargetMode="External"/><Relationship Id="rId5" Type="http://schemas.openxmlformats.org/officeDocument/2006/relationships/hyperlink" Target="https://www.homedepot.com/p/Frigidaire-24-in-Built-In-Tall-Tub-Top-Control-Dishwasher-in-Stainless-Steel-ENERGY-STAR-54-dBA-FFID2426TS/301852968?MERCH=REC-_-pipsem-_-309731132-_-301852968-_-N" TargetMode="External"/><Relationship Id="rId4" Type="http://schemas.openxmlformats.org/officeDocument/2006/relationships/hyperlink" Target="http://feed-garbage-disposal-l-111/205113752?mtc=Shopping-VF-F_D29A-G-D29A-29_14_DISPOSERS-Moen-NA-NA-PLA-NA-NA-MinorAppl&amp;cm_mmc=Shopping-VF-F_D29A-G-D29A-29_14_DISPOSERS-Moen-NA-NA-PLA-NA-NA-MinorAppl-71700000048198741-58700004804098319-92700041174939378&amp;gclid=EAIaIQobChMIu6Pi0uq55wIVzJyzCh3Z8AtPEAQYAiABEgJ_qvD_BwE&amp;gclsrc=aw.d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663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Electrify Your Home Without Panel Upgrades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070850" y="3488800"/>
            <a:ext cx="3633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i="1"/>
              <a:t>Redwood Energy</a:t>
            </a:r>
            <a:endParaRPr sz="2200" i="1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23" y="2571750"/>
            <a:ext cx="1579725" cy="15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500" y="2459575"/>
            <a:ext cx="2052600" cy="20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070850" y="2696200"/>
            <a:ext cx="3633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Sean Armstrong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7200 Watt (30 Amp) Trailer Home Challenge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Sacramento Climate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Peak day is heating, low temp of 34F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use all 120V products to save power at the panel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use load-sharing devices similar to a NeoCharge or a Simple Switch, coming to market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Four circuits can fit on a 30-Amp panel</a:t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100" y="1170125"/>
            <a:ext cx="3886500" cy="2910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7200 Watt (30 Amp) Trailer Home Challenge</a:t>
            </a:r>
            <a:endParaRPr/>
          </a:p>
        </p:txBody>
      </p:sp>
      <p:graphicFrame>
        <p:nvGraphicFramePr>
          <p:cNvPr id="130" name="Google Shape;130;p22"/>
          <p:cNvGraphicFramePr/>
          <p:nvPr/>
        </p:nvGraphicFramePr>
        <p:xfrm>
          <a:off x="495125" y="2160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{3813ED3E-6B9F-492D-A1A9-DB43D844EF3A}</a:tableStyleId>
              </a:tblPr>
              <a:tblGrid>
                <a:gridCol w="163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Kitchen Circuit 1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Kitchen Circuit 2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Laundry Circuit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Bathroom Circuit</a:t>
                      </a:r>
                      <a:endParaRPr b="1"/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Refrigerator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120-500W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Plug-in Induction Cooktop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1,500W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Condensing Washer 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1,200W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120V Heat Pump Water Heater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1,200W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Innova HPAC</a:t>
                      </a: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1,400W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Innova HPAC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1,400W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(Innova HPAC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1,400W optional)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Total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1,800W </a:t>
                      </a:r>
                      <a:r>
                        <a:rPr lang="en" i="1">
                          <a:solidFill>
                            <a:schemeClr val="dk1"/>
                          </a:solidFill>
                        </a:rPr>
                        <a:t>Managed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1,800W Managed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1,800W 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i="1">
                          <a:solidFill>
                            <a:schemeClr val="dk1"/>
                          </a:solidFill>
                        </a:rPr>
                        <a:t>1,800W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7,200W</a:t>
                      </a:r>
                      <a:endParaRPr i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1" name="Google Shape;131;p22"/>
          <p:cNvSpPr txBox="1"/>
          <p:nvPr/>
        </p:nvSpPr>
        <p:spPr>
          <a:xfrm>
            <a:off x="495025" y="913775"/>
            <a:ext cx="8054700" cy="13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deliver 7,200 Watts of power to a 30-Amp panel: 240V x 30A = 7,200W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 120V appliances, use SimpleSwitch or 120V NeoCharge to keep under 1,800W per circuit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Code requires 2 kitchen circuits, 20A Laundry, 20A Bathroom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1,100 square feet, delivers 21,000 BTUh on the coldest day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7200 Watt (30 Amp) Trailer Home Challenge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Placing the Laundry unit in the bathroom can save space and lighting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maximum of 1,800W could be available for EVSE with a 120V NeoCharge style device if HVAC demand is low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120-Volt Mini Splits can replace Innova window units in the right applications for more amp savings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 t="10586"/>
          <a:stretch/>
        </p:blipFill>
        <p:spPr>
          <a:xfrm>
            <a:off x="6365100" y="1017725"/>
            <a:ext cx="254732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12,000 Watt (50-Amp) Apartment Challenge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existing apartments have a 50 Amp panel in each apartment, and are served with central Hot Water and Laundry.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We first examined 2-bedroom, 1,100 sq ft apartments in San Francisco early in our own Watt Diet journey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100" y="1170125"/>
            <a:ext cx="3886501" cy="2520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" name="Google Shape;150;p25"/>
          <p:cNvGraphicFramePr/>
          <p:nvPr/>
        </p:nvGraphicFramePr>
        <p:xfrm>
          <a:off x="-12" y="-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{DB2B6BC6-D6EE-461D-B34B-D993DE6E4A0A}</a:tableStyleId>
              </a:tblPr>
              <a:tblGrid>
                <a:gridCol w="220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Code Circuits Required</a:t>
                      </a:r>
                      <a:endParaRPr sz="1000"/>
                    </a:p>
                  </a:txBody>
                  <a:tcPr marL="28575" marR="28575" marT="91425" marB="91425" anchor="ctr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9.9</a:t>
                      </a:r>
                      <a:endParaRPr sz="1000"/>
                    </a:p>
                  </a:txBody>
                  <a:tcPr marL="28575" marR="28575" marT="91425" marB="91425" anchor="ctr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kW</a:t>
                      </a:r>
                      <a:endParaRPr sz="1000"/>
                    </a:p>
                  </a:txBody>
                  <a:tcPr marL="28575" marR="28575" marT="91425" marB="91425" anchor="ctr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Required kW @ 100% 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4.00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Appliance with Dedicated Circuit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Required kW 40%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5.9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2.36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# of devices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Volts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Amps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Design Rated Watts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Fridge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0.91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0.04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Disposal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0.12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Overhead Microwave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600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0.24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Built in Oven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5760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2.30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Induction 2 Burner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1800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0.72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 V HP WH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8.3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996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HP chosen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1,430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1.43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Panel power (kW)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11.62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Amps at 240V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48.4</a:t>
                      </a:r>
                      <a:endParaRPr sz="10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28575" marR="2857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Minimum Panel Size </a:t>
                      </a:r>
                      <a:endParaRPr sz="1000"/>
                    </a:p>
                  </a:txBody>
                  <a:tcPr marL="91425" marR="9142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50 A panel</a:t>
                      </a:r>
                      <a:endParaRPr sz="1000"/>
                    </a:p>
                  </a:txBody>
                  <a:tcPr marL="91425" marR="91425" marT="91425" marB="91425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1" name="Google Shape;151;p25"/>
          <p:cNvSpPr/>
          <p:nvPr/>
        </p:nvSpPr>
        <p:spPr>
          <a:xfrm>
            <a:off x="0" y="0"/>
            <a:ext cx="3826800" cy="72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50-Amp San Francisco Apartment Unit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12,000 Watt (50-Amp) Apartment Challenge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large two-bedroom units meet the appliance expectations of savvy apartment tenants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We found that central water and laundry systems help avoid panel upgrades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Keeping power use low is especially important in cities with impacted transformer sizing from utilities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100" y="1170125"/>
            <a:ext cx="3886500" cy="2579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2000 Square Foot Single Family Homes - From Bakersfield to Truckee</a:t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l="6616" r="6555"/>
          <a:stretch/>
        </p:blipFill>
        <p:spPr>
          <a:xfrm>
            <a:off x="153793" y="1814150"/>
            <a:ext cx="4615206" cy="24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1800" y="1814150"/>
            <a:ext cx="3720501" cy="248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24,000 Watt (100-Amp) Home - Bakersfield</a:t>
            </a: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2,000 square feet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turns out that many warm CA climates can still live large on 100 Amps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efficiency condensing washers and the 120V GeoSpring HPWH were chosen to allow for more fun electric appliances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ton of extra room on the panel beyond the necessities</a:t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100" y="1170125"/>
            <a:ext cx="3886501" cy="286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Google Shape;177;p29"/>
          <p:cNvGraphicFramePr/>
          <p:nvPr/>
        </p:nvGraphicFramePr>
        <p:xfrm>
          <a:off x="165963" y="727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{DB2B6BC6-D6EE-461D-B34B-D993DE6E4A0A}</a:tableStyleId>
              </a:tblPr>
              <a:tblGrid>
                <a:gridCol w="237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3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4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Subtotal from Code Required Circuits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12.6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Panel kW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Required kW @ 100% 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Appliance with Dedicated Circuit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Required kW at 40% 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4.6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1.84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# of devices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Volts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Label Amps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Watts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3"/>
                        </a:rPr>
                        <a:t>Fridge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3.5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0.17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Chest Freezer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360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0.14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4"/>
                        </a:rPr>
                        <a:t>Disposal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310.5225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5"/>
                        </a:rPr>
                        <a:t>Dishwasher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0.48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Pool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230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2760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1.10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Lawn Sprinklers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Hot Tub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Fireplaces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6"/>
                        </a:rPr>
                        <a:t>Combi Microwave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0.34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7"/>
                        </a:rPr>
                        <a:t>Range (cooktop on oven)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9600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3.84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8"/>
                        </a:rPr>
                        <a:t>Combined Wash/Dryer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 V HP WH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8.3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9"/>
                        </a:rPr>
                        <a:t>HP SC 2 tons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4,400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EVSE 40 Amp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4.80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EVSE Charge Pauser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/>
                        <a:t>- 4.80</a:t>
                      </a:r>
                      <a:endParaRPr sz="1000" u="sng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Panel kW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23.70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Amps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98.7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Minimum Panel size required</a:t>
                      </a:r>
                      <a:endParaRPr sz="1000"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 A panel</a:t>
                      </a:r>
                      <a:endParaRPr sz="1000"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78" name="Google Shape;178;p29"/>
          <p:cNvSpPr/>
          <p:nvPr/>
        </p:nvSpPr>
        <p:spPr>
          <a:xfrm>
            <a:off x="155500" y="72775"/>
            <a:ext cx="4215000" cy="63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Bakersfield Single Family Load Calculations</a:t>
            </a: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24,000 Watt (100-Amp) Home - Bakersfield</a:t>
            </a: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Winter heating was the peak load, because of dry CA summers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Want to have a winter pool party? We included a pool heat pump, two refrigerators, a small hot tub, and an electric fireplace!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Ample opportunities to save power with an all-electric home and a 100-amp panel, many homes may not have all these amenities</a:t>
            </a: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525" y="661263"/>
            <a:ext cx="2842515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057" y="1604065"/>
            <a:ext cx="519920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551" indent="-120551">
              <a:buFont typeface="Arial"/>
              <a:buChar char="•"/>
            </a:pPr>
            <a:r>
              <a:rPr lang="en-US" sz="1650" b="1" dirty="0"/>
              <a:t>1995-2019 </a:t>
            </a:r>
            <a:r>
              <a:rPr lang="en-US" sz="1650" dirty="0"/>
              <a:t>The Campus Center for Appropriate Technology</a:t>
            </a:r>
          </a:p>
          <a:p>
            <a:pPr marL="120551" indent="-120551">
              <a:buFont typeface="Arial"/>
              <a:buChar char="•"/>
            </a:pPr>
            <a:r>
              <a:rPr lang="en-US" sz="1650" b="1" dirty="0"/>
              <a:t>2002-2005 </a:t>
            </a:r>
            <a:r>
              <a:rPr lang="en-US" sz="1650" dirty="0"/>
              <a:t>High School Science Teacher</a:t>
            </a:r>
          </a:p>
          <a:p>
            <a:pPr marL="120551" indent="-120551">
              <a:buFont typeface="Arial"/>
              <a:buChar char="•"/>
            </a:pPr>
            <a:r>
              <a:rPr lang="en-US" sz="1650" b="1" dirty="0"/>
              <a:t>2005-2011 </a:t>
            </a:r>
            <a:r>
              <a:rPr lang="en-US" sz="1650" dirty="0"/>
              <a:t>Affordable Housing Project Manager, Pacific West Communities</a:t>
            </a:r>
          </a:p>
          <a:p>
            <a:pPr marL="120551" indent="-120551">
              <a:buFont typeface="Arial"/>
              <a:buChar char="•"/>
            </a:pPr>
            <a:r>
              <a:rPr lang="en-US" sz="1650" b="1" dirty="0"/>
              <a:t>2011-Today </a:t>
            </a:r>
            <a:r>
              <a:rPr lang="en-US" sz="1650" dirty="0"/>
              <a:t>Redwood Energy’s Managing Principal.  ZNE Design and Research.</a:t>
            </a:r>
            <a:endParaRPr lang="en-US" sz="165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E578B5-4D3A-BE49-A4A0-F0A7E89E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965" y="-41961"/>
            <a:ext cx="2247713" cy="1646026"/>
          </a:xfrm>
        </p:spPr>
        <p:txBody>
          <a:bodyPr>
            <a:normAutofit/>
          </a:bodyPr>
          <a:lstStyle/>
          <a:p>
            <a:r>
              <a:rPr lang="en-US" sz="2025" b="1" dirty="0"/>
              <a:t>Sean Armstrong</a:t>
            </a:r>
            <a:br>
              <a:rPr lang="en-US" sz="1125" b="1" dirty="0"/>
            </a:br>
            <a:r>
              <a:rPr lang="en-US" sz="1125" b="1" dirty="0"/>
              <a:t>Managing Principal</a:t>
            </a:r>
            <a:br>
              <a:rPr lang="en-US" sz="1125" b="1" dirty="0"/>
            </a:br>
            <a:r>
              <a:rPr lang="en-US" sz="1125" b="1" dirty="0"/>
              <a:t>at Redwood Energy</a:t>
            </a:r>
            <a:br>
              <a:rPr lang="en-US" sz="1125" b="1" dirty="0"/>
            </a:br>
            <a:r>
              <a:rPr lang="en-US" sz="1125" b="1" dirty="0">
                <a:hlinkClick r:id="rId2"/>
              </a:rPr>
              <a:t>seanarmstrongpm@gmail.com</a:t>
            </a:r>
            <a:br>
              <a:rPr lang="en-US" sz="1125" b="1" dirty="0"/>
            </a:br>
            <a:r>
              <a:rPr lang="en-US" sz="1125" b="1" dirty="0"/>
              <a:t>707.826.1450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57541-243C-C94D-A422-2AB0D9476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40" b="7428"/>
          <a:stretch/>
        </p:blipFill>
        <p:spPr>
          <a:xfrm>
            <a:off x="5537448" y="11205"/>
            <a:ext cx="3606553" cy="1642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10132-916A-1046-8012-874E17B21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6" r="2098" b="24494"/>
          <a:stretch/>
        </p:blipFill>
        <p:spPr>
          <a:xfrm>
            <a:off x="5537448" y="1714031"/>
            <a:ext cx="3606553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7EA8E-8CDD-BB49-A633-4A789A2FC9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64" y="11205"/>
            <a:ext cx="1519313" cy="1504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8E8548-41C8-D748-A1D9-5F1A95EE5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658" y="3450724"/>
            <a:ext cx="6327342" cy="16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5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100-Amp Home - Truckee</a:t>
            </a: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Temperatures down to 7 Degrees Fahrenheit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1450 Square feet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Peak Heating Load similar to Long Island, NY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Nearly ⅓ of power going to ductless heating on Peak Day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a 240V HPWH, could go down to 120V for power savings</a:t>
            </a: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700" y="1182050"/>
            <a:ext cx="4191201" cy="2779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Google Shape;197;p32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{DB2B6BC6-D6EE-461D-B34B-D993DE6E4A0A}</a:tableStyleId>
              </a:tblPr>
              <a:tblGrid>
                <a:gridCol w="161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0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3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Subtotal from Code Required Circuits</a:t>
                      </a:r>
                      <a:endParaRPr sz="1000"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10.8</a:t>
                      </a:r>
                      <a:endParaRPr sz="8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Panel kW</a:t>
                      </a:r>
                      <a:endParaRPr sz="8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Required kW @ 100% Coinc.</a:t>
                      </a:r>
                      <a:endParaRPr sz="1000"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Appliance with Dedicated Circuit</a:t>
                      </a:r>
                      <a:endParaRPr sz="8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Coincidence Factor</a:t>
                      </a:r>
                      <a:endParaRPr sz="8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Required kW portion at 40% coincidence</a:t>
                      </a:r>
                      <a:endParaRPr sz="1000"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</a:t>
                      </a:r>
                      <a:endParaRPr sz="8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1.12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# of devices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Volts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Label Amps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Watts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3"/>
                        </a:rPr>
                        <a:t>Fridge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360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0.14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4"/>
                        </a:rPr>
                        <a:t>Disposal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2.6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0.12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5"/>
                        </a:rPr>
                        <a:t>Dishwasher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1,200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0.48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6"/>
                        </a:rPr>
                        <a:t>Grill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14.6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1,750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Hot Tub</a:t>
                      </a:r>
                      <a:endParaRPr sz="1000" b="1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1,800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0.72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7"/>
                        </a:rPr>
                        <a:t>Fireplaces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12.5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1,500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0.60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u="sng">
                          <a:solidFill>
                            <a:schemeClr val="hlink"/>
                          </a:solidFill>
                          <a:hlinkClick r:id="rId8"/>
                        </a:rPr>
                        <a:t>Range (cooktop on oven)</a:t>
                      </a:r>
                      <a:endParaRPr sz="1000" b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9,600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3.84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HP only WH</a:t>
                      </a:r>
                      <a:endParaRPr sz="10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0.4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3,120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1.25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Heat Pump Selected</a:t>
                      </a:r>
                      <a:endParaRPr sz="10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1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29.2</a:t>
                      </a: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7,000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EVSE 40 Amp</a:t>
                      </a:r>
                      <a:endParaRPr sz="10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0.5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9,600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4.80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Charge Pauser</a:t>
                      </a:r>
                      <a:endParaRPr sz="10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-9,600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/>
                        <a:t>- 4.80</a:t>
                      </a:r>
                      <a:endParaRPr sz="1000" u="sng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Power (kW)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23.98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Total Amps</a:t>
                      </a: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1" u="sng"/>
                        <a:t>99.9</a:t>
                      </a:r>
                      <a:endParaRPr b="1" i="1" u="sng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98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Minimum Panel size required</a:t>
                      </a:r>
                      <a:endParaRPr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 A panel</a:t>
                      </a:r>
                      <a:endParaRPr/>
                    </a:p>
                  </a:txBody>
                  <a:tcPr marL="91425" marR="9142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89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98" name="Google Shape;198;p32"/>
          <p:cNvSpPr/>
          <p:nvPr/>
        </p:nvSpPr>
        <p:spPr>
          <a:xfrm>
            <a:off x="155500" y="147275"/>
            <a:ext cx="3980400" cy="54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Truckee Single Family Load Calculations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24,000 Watt (100-Amp) Home - Truckee</a:t>
            </a:r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700" y="1134575"/>
            <a:ext cx="4191299" cy="278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311700" y="1134575"/>
            <a:ext cx="46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 was to provide more stuff while meeting HVAC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could take off things like Fireplace, Hot Tub, Grill, etc for more spare capacity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use the required laundry circuit to charge EV with NeoCharge device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Cold climate retrofits are possible even without panel upgrades!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Watt Diet Calculator</a:t>
            </a:r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by Tom Kabat and edited by Redwood Energy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Follows the California electrical code requirements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methodology: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building heating load based on building characteristics and location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 the total watt diet of the home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Converts total watts to panel amps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From there you can determine your needed panel size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pinpointing of appliances that are electricity guzzlers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Integrates EVSE and load management with your whole house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311700" y="16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Heating Load Estimate </a:t>
            </a:r>
            <a:endParaRPr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575" y="2732225"/>
            <a:ext cx="2876550" cy="21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6800" y="741500"/>
            <a:ext cx="4772900" cy="32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5"/>
          <p:cNvSpPr txBox="1"/>
          <p:nvPr/>
        </p:nvSpPr>
        <p:spPr>
          <a:xfrm>
            <a:off x="457050" y="927850"/>
            <a:ext cx="23052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 building parameters and design temperatures </a:t>
            </a:r>
            <a:endParaRPr/>
          </a:p>
        </p:txBody>
      </p:sp>
      <p:sp>
        <p:nvSpPr>
          <p:cNvPr id="220" name="Google Shape;220;p35"/>
          <p:cNvSpPr txBox="1"/>
          <p:nvPr/>
        </p:nvSpPr>
        <p:spPr>
          <a:xfrm>
            <a:off x="457050" y="1990650"/>
            <a:ext cx="31815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is the heating load in BTUh with and without ducts: </a:t>
            </a:r>
            <a:endParaRPr/>
          </a:p>
        </p:txBody>
      </p:sp>
      <p:sp>
        <p:nvSpPr>
          <p:cNvPr id="221" name="Google Shape;221;p35"/>
          <p:cNvSpPr/>
          <p:nvPr/>
        </p:nvSpPr>
        <p:spPr>
          <a:xfrm>
            <a:off x="2909525" y="1066800"/>
            <a:ext cx="1085700" cy="26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222" name="Google Shape;222;p35"/>
          <p:cNvSpPr/>
          <p:nvPr/>
        </p:nvSpPr>
        <p:spPr>
          <a:xfrm rot="5400000">
            <a:off x="3329100" y="2171550"/>
            <a:ext cx="476100" cy="476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>
            <a:spLocks noGrp="1"/>
          </p:cNvSpPr>
          <p:nvPr>
            <p:ph type="title"/>
          </p:nvPr>
        </p:nvSpPr>
        <p:spPr>
          <a:xfrm>
            <a:off x="311700" y="168800"/>
            <a:ext cx="373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2: Determine your heating and cooling product</a:t>
            </a:r>
            <a:endParaRPr/>
          </a:p>
        </p:txBody>
      </p:sp>
      <p:sp>
        <p:nvSpPr>
          <p:cNvPr id="228" name="Google Shape;228;p36"/>
          <p:cNvSpPr/>
          <p:nvPr/>
        </p:nvSpPr>
        <p:spPr>
          <a:xfrm>
            <a:off x="3326975" y="1943100"/>
            <a:ext cx="823500" cy="26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229" name="Google Shape;229;p36"/>
          <p:cNvSpPr txBox="1"/>
          <p:nvPr/>
        </p:nvSpPr>
        <p:spPr>
          <a:xfrm>
            <a:off x="311700" y="1742925"/>
            <a:ext cx="30699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 product specs that roughly match your heating load </a:t>
            </a:r>
            <a:endParaRPr/>
          </a:p>
        </p:txBody>
      </p:sp>
      <p:sp>
        <p:nvSpPr>
          <p:cNvPr id="230" name="Google Shape;230;p36"/>
          <p:cNvSpPr txBox="1"/>
          <p:nvPr/>
        </p:nvSpPr>
        <p:spPr>
          <a:xfrm>
            <a:off x="311700" y="2628825"/>
            <a:ext cx="21942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heating capacity and power are interpolated to the specified design day</a:t>
            </a:r>
            <a:endParaRPr/>
          </a:p>
        </p:txBody>
      </p:sp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401" y="168800"/>
            <a:ext cx="4473325" cy="482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6"/>
          <p:cNvSpPr/>
          <p:nvPr/>
        </p:nvSpPr>
        <p:spPr>
          <a:xfrm>
            <a:off x="3326975" y="2981325"/>
            <a:ext cx="823500" cy="26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233" name="Google Shape;233;p36"/>
          <p:cNvSpPr txBox="1"/>
          <p:nvPr/>
        </p:nvSpPr>
        <p:spPr>
          <a:xfrm>
            <a:off x="311700" y="4276575"/>
            <a:ext cx="29457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gives us an idea how much power will be used for heating</a:t>
            </a: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3326975" y="4629075"/>
            <a:ext cx="823500" cy="26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235" name="Google Shape;235;p36"/>
          <p:cNvSpPr/>
          <p:nvPr/>
        </p:nvSpPr>
        <p:spPr>
          <a:xfrm>
            <a:off x="4524400" y="4629075"/>
            <a:ext cx="3524100" cy="2667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25455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Calculated total </a:t>
            </a:r>
            <a:r>
              <a:rPr lang="en" b="1" i="1" u="sng"/>
              <a:t>device </a:t>
            </a:r>
            <a:r>
              <a:rPr lang="en"/>
              <a:t>watts</a:t>
            </a:r>
            <a:endParaRPr/>
          </a:p>
        </p:txBody>
      </p:sp>
      <p:pic>
        <p:nvPicPr>
          <p:cNvPr id="241" name="Google Shape;2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850" y="1036775"/>
            <a:ext cx="6498225" cy="361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254550" y="828675"/>
            <a:ext cx="2193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Enter in number of devices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Enter in either volt and amps or watts for each device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Total device watts are calculated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25455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Whole total </a:t>
            </a:r>
            <a:r>
              <a:rPr lang="en" b="1" i="1" u="sng"/>
              <a:t>panel </a:t>
            </a:r>
            <a:r>
              <a:rPr lang="en"/>
              <a:t>watts</a:t>
            </a:r>
            <a:endParaRPr/>
          </a:p>
        </p:txBody>
      </p:sp>
      <p:sp>
        <p:nvSpPr>
          <p:cNvPr id="248" name="Google Shape;248;p38"/>
          <p:cNvSpPr txBox="1"/>
          <p:nvPr/>
        </p:nvSpPr>
        <p:spPr>
          <a:xfrm>
            <a:off x="254550" y="828675"/>
            <a:ext cx="8584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Panel watts are calculated by multiplying device watts by a coincidence factor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The first 8,000 watts are 100% coincidence, the remaining watts are 40%</a:t>
            </a:r>
            <a:endParaRPr sz="1800"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Heat pumps are 100% coincidence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Heat pump water heaters are 40% coincidence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EV charging is 50% coincidence 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49" name="Google Shape;2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725" y="2504975"/>
            <a:ext cx="6943724" cy="222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8"/>
          <p:cNvSpPr/>
          <p:nvPr/>
        </p:nvSpPr>
        <p:spPr>
          <a:xfrm>
            <a:off x="907625" y="4091025"/>
            <a:ext cx="823500" cy="26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251" name="Google Shape;251;p38"/>
          <p:cNvSpPr/>
          <p:nvPr/>
        </p:nvSpPr>
        <p:spPr>
          <a:xfrm>
            <a:off x="1905025" y="3962325"/>
            <a:ext cx="7029300" cy="5241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97" y="0"/>
            <a:ext cx="54498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7728826" y="4914900"/>
            <a:ext cx="341869" cy="228600"/>
          </a:xfrm>
        </p:spPr>
        <p:txBody>
          <a:bodyPr/>
          <a:lstStyle/>
          <a:p>
            <a:fld id="{4D32EC07-46F3-D145-A7D2-EFF8A91C095F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22915" y="1608837"/>
            <a:ext cx="2271155" cy="52578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526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185025"/>
            <a:ext cx="8520600" cy="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We define the “Watt Diet” as the total power used in a home that determines what panel size the home should use. </a:t>
            </a:r>
            <a:endParaRPr sz="2400"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892900" cy="3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bigger the home, the bigger the electrical panel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Most panels (newer, bigger homes) have enough space for all electric end uses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focus of this presentation is on smaller, retrofit homes </a:t>
            </a:r>
            <a:endParaRPr dirty="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0275" y="1326625"/>
            <a:ext cx="5564949" cy="31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 rot="-1632686">
            <a:off x="4814352" y="2101202"/>
            <a:ext cx="1867146" cy="4959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Total Allowed Watts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Fitting All the Appliances on Small Panels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03450" y="917025"/>
            <a:ext cx="8520600" cy="13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Electrical Panel Sizes:</a:t>
            </a:r>
            <a:endParaRPr>
              <a:solidFill>
                <a:srgbClr val="666666"/>
              </a:solidFill>
            </a:endParaRPr>
          </a:p>
        </p:txBody>
      </p:sp>
      <p:graphicFrame>
        <p:nvGraphicFramePr>
          <p:cNvPr id="73" name="Google Shape;73;p15"/>
          <p:cNvGraphicFramePr/>
          <p:nvPr/>
        </p:nvGraphicFramePr>
        <p:xfrm>
          <a:off x="952500" y="2122750"/>
          <a:ext cx="7239000" cy="2740335"/>
        </p:xfrm>
        <a:graphic>
          <a:graphicData uri="http://schemas.openxmlformats.org/drawingml/2006/table">
            <a:tbl>
              <a:tblPr>
                <a:noFill/>
                <a:tableStyleId>{3813ED3E-6B9F-492D-A1A9-DB43D844EF3A}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Small Trailer Home or Apartment</a:t>
                      </a:r>
                      <a:endParaRPr sz="120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Apartment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Single Family Home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30 Amps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50 Amps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100-200 Amps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8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21181" r="22273"/>
          <a:stretch/>
        </p:blipFill>
        <p:spPr>
          <a:xfrm>
            <a:off x="1757750" y="3180150"/>
            <a:ext cx="761100" cy="134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6570" y="3087838"/>
            <a:ext cx="1625900" cy="16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900" y="2900250"/>
            <a:ext cx="1905825" cy="19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“Conventional” Efficient Appliances (240V)</a:t>
            </a:r>
            <a:endParaRPr dirty="0"/>
          </a:p>
        </p:txBody>
      </p:sp>
      <p:graphicFrame>
        <p:nvGraphicFramePr>
          <p:cNvPr id="82" name="Google Shape;82;p16"/>
          <p:cNvGraphicFramePr/>
          <p:nvPr>
            <p:extLst>
              <p:ext uri="{D42A27DB-BD31-4B8C-83A1-F6EECF244321}">
                <p14:modId xmlns:p14="http://schemas.microsoft.com/office/powerpoint/2010/main" val="2763596141"/>
              </p:ext>
            </p:extLst>
          </p:nvPr>
        </p:nvGraphicFramePr>
        <p:xfrm>
          <a:off x="462900" y="1221550"/>
          <a:ext cx="8369375" cy="4002020"/>
        </p:xfrm>
        <a:graphic>
          <a:graphicData uri="http://schemas.openxmlformats.org/drawingml/2006/table">
            <a:tbl>
              <a:tblPr>
                <a:noFill/>
                <a:tableStyleId>{3813ED3E-6B9F-492D-A1A9-DB43D844EF3A}</a:tableStyleId>
              </a:tblPr>
              <a:tblGrid>
                <a:gridCol w="19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2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Product Type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Electric Dryer-Energy Star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Heat Pump Water Heater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Split Heat Pump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2-4 Tons</a:t>
                      </a:r>
                      <a:endParaRPr dirty="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Maximum Rating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30A, </a:t>
                      </a:r>
                      <a:r>
                        <a:rPr lang="en" b="1" dirty="0"/>
                        <a:t>7,200W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19A, </a:t>
                      </a:r>
                      <a:r>
                        <a:rPr lang="en" b="1" dirty="0"/>
                        <a:t>4,500W</a:t>
                      </a:r>
                      <a:endParaRPr b="1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18-29 Amps, </a:t>
                      </a:r>
                      <a:r>
                        <a:rPr lang="en" b="1" dirty="0"/>
                        <a:t>4,300W-7,000W</a:t>
                      </a:r>
                      <a:endParaRPr b="1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and Model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dirty="0"/>
                        <a:t>Whirlpool </a:t>
                      </a: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WED5620HW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Rheem Prestige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York YZH060 Series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9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Image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560" y="3417624"/>
            <a:ext cx="1548925" cy="16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952" y="2999233"/>
            <a:ext cx="856811" cy="202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4125" y="3326184"/>
            <a:ext cx="1188107" cy="16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1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Power Efficient Appliances (120V)</a:t>
            </a:r>
            <a:endParaRPr dirty="0"/>
          </a:p>
        </p:txBody>
      </p:sp>
      <p:graphicFrame>
        <p:nvGraphicFramePr>
          <p:cNvPr id="91" name="Google Shape;91;p17"/>
          <p:cNvGraphicFramePr/>
          <p:nvPr>
            <p:extLst>
              <p:ext uri="{D42A27DB-BD31-4B8C-83A1-F6EECF244321}">
                <p14:modId xmlns:p14="http://schemas.microsoft.com/office/powerpoint/2010/main" val="2902827510"/>
              </p:ext>
            </p:extLst>
          </p:nvPr>
        </p:nvGraphicFramePr>
        <p:xfrm>
          <a:off x="311700" y="1226725"/>
          <a:ext cx="8520600" cy="3661950"/>
        </p:xfrm>
        <a:graphic>
          <a:graphicData uri="http://schemas.openxmlformats.org/drawingml/2006/table">
            <a:tbl>
              <a:tblPr>
                <a:noFill/>
                <a:tableStyleId>{3813ED3E-6B9F-492D-A1A9-DB43D844EF3A}</a:tableStyleId>
              </a:tblPr>
              <a:tblGrid>
                <a:gridCol w="157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6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Product Type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4.5 cu ft Condensing Washer/Dryer Combo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Heat Pump Water Heater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Low-Amp Window Heat Pump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120V Mini-Split Heat Pump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Maximum Rating (Amps, Watts)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10A, </a:t>
                      </a:r>
                      <a:r>
                        <a:rPr lang="en" b="1" dirty="0"/>
                        <a:t>1200W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8.3A, </a:t>
                      </a:r>
                      <a:r>
                        <a:rPr lang="en" b="1" dirty="0"/>
                        <a:t>1000W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6.3-15A, ~</a:t>
                      </a:r>
                      <a:r>
                        <a:rPr lang="en" b="1" dirty="0"/>
                        <a:t>1400W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10.4A, </a:t>
                      </a:r>
                      <a:r>
                        <a:rPr lang="en" b="1" dirty="0"/>
                        <a:t>1090W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and Model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LG WM3998HBA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 GeoSpring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Innova HPAC 2.0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LG LS-120HXV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Image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875" y="2843913"/>
            <a:ext cx="685800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4">
            <a:alphaModFix/>
          </a:blip>
          <a:srcRect l="-4220"/>
          <a:stretch/>
        </p:blipFill>
        <p:spPr>
          <a:xfrm>
            <a:off x="5560450" y="3106613"/>
            <a:ext cx="1666000" cy="14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16775" y="734125"/>
            <a:ext cx="85206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at the panel is the limiting factor, but reducing appliance voltage can be another strategy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4750" y="3230475"/>
            <a:ext cx="1427550" cy="11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6">
            <a:alphaModFix/>
          </a:blip>
          <a:srcRect l="15454" t="1874"/>
          <a:stretch/>
        </p:blipFill>
        <p:spPr>
          <a:xfrm>
            <a:off x="2172475" y="2936050"/>
            <a:ext cx="1666000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 Circuit Splitters and Sharing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838" y="1052250"/>
            <a:ext cx="5761474" cy="38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155500" y="1096575"/>
            <a:ext cx="2683800" cy="3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For expanding capacity for EV charging and avoiding expensive charger installs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These are best used for non-EV appliances when one load is a short interruption of the other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For extremely small electrical panels, these will be crucial, especially 120V devices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186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Programmable Subpanels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311700" y="692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 Panels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" y="1214425"/>
            <a:ext cx="7658100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186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Programmable Panels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11700" y="692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House Panels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(some still in development, some with full energy management between loads)</a:t>
            </a:r>
            <a:endParaRPr sz="1600" i="1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450" y="1358850"/>
            <a:ext cx="5675100" cy="36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1539</Words>
  <Application>Microsoft Office PowerPoint</Application>
  <PresentationFormat>On-screen Show (16:9)</PresentationFormat>
  <Paragraphs>428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Simple Light</vt:lpstr>
      <vt:lpstr>How to Electrify Your Home Without Panel Upgrades</vt:lpstr>
      <vt:lpstr>Sean Armstrong Managing Principal at Redwood Energy seanarmstrongpm@gmail.com 707.826.1450</vt:lpstr>
      <vt:lpstr>We define the “Watt Diet” as the total power used in a home that determines what panel size the home should use. </vt:lpstr>
      <vt:lpstr>Fitting All the Appliances on Small Panels</vt:lpstr>
      <vt:lpstr>“Conventional” Efficient Appliances (240V)</vt:lpstr>
      <vt:lpstr>Power Efficient Appliances (120V)</vt:lpstr>
      <vt:lpstr>Smart Circuit Splitters and Sharing</vt:lpstr>
      <vt:lpstr>Programmable Subpanels </vt:lpstr>
      <vt:lpstr>Programmable Panels </vt:lpstr>
      <vt:lpstr>7200 Watt (30 Amp) Trailer Home Challenge</vt:lpstr>
      <vt:lpstr>7200 Watt (30 Amp) Trailer Home Challenge</vt:lpstr>
      <vt:lpstr>7200 Watt (30 Amp) Trailer Home Challenge</vt:lpstr>
      <vt:lpstr>12,000 Watt (50-Amp) Apartment Challenge</vt:lpstr>
      <vt:lpstr>PowerPoint Presentation</vt:lpstr>
      <vt:lpstr>12,000 Watt (50-Amp) Apartment Challenge </vt:lpstr>
      <vt:lpstr>2000 Square Foot Single Family Homes - From Bakersfield to Truckee</vt:lpstr>
      <vt:lpstr>24,000 Watt (100-Amp) Home - Bakersfield</vt:lpstr>
      <vt:lpstr>PowerPoint Presentation</vt:lpstr>
      <vt:lpstr>24,000 Watt (100-Amp) Home - Bakersfield</vt:lpstr>
      <vt:lpstr>100-Amp Home - Truckee</vt:lpstr>
      <vt:lpstr>PowerPoint Presentation</vt:lpstr>
      <vt:lpstr>24,000 Watt (100-Amp) Home - Truckee</vt:lpstr>
      <vt:lpstr>The Watt Diet Calculator</vt:lpstr>
      <vt:lpstr>Step 1: Heating Load Estimate </vt:lpstr>
      <vt:lpstr>Step 2: Determine your heating and cooling product</vt:lpstr>
      <vt:lpstr>Step 3: Calculated total device watts</vt:lpstr>
      <vt:lpstr>Step 3: Whole total panel watts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Electrify Your Home Without Panel Upgrades</dc:title>
  <dc:creator>Ashleigh Spurgeon</dc:creator>
  <cp:lastModifiedBy>Ashleigh Spurgeon</cp:lastModifiedBy>
  <cp:revision>2</cp:revision>
  <dcterms:modified xsi:type="dcterms:W3CDTF">2020-09-11T19:53:12Z</dcterms:modified>
</cp:coreProperties>
</file>